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9"/>
  </p:notesMasterIdLst>
  <p:handoutMasterIdLst>
    <p:handoutMasterId r:id="rId60"/>
  </p:handoutMasterIdLst>
  <p:sldIdLst>
    <p:sldId id="281" r:id="rId5"/>
    <p:sldId id="362" r:id="rId6"/>
    <p:sldId id="369" r:id="rId7"/>
    <p:sldId id="416" r:id="rId8"/>
    <p:sldId id="425" r:id="rId9"/>
    <p:sldId id="426" r:id="rId10"/>
    <p:sldId id="427" r:id="rId11"/>
    <p:sldId id="428" r:id="rId12"/>
    <p:sldId id="429" r:id="rId13"/>
    <p:sldId id="430" r:id="rId14"/>
    <p:sldId id="431" r:id="rId15"/>
    <p:sldId id="432" r:id="rId16"/>
    <p:sldId id="433" r:id="rId17"/>
    <p:sldId id="437" r:id="rId18"/>
    <p:sldId id="435" r:id="rId19"/>
    <p:sldId id="436" r:id="rId20"/>
    <p:sldId id="415" r:id="rId21"/>
    <p:sldId id="464" r:id="rId22"/>
    <p:sldId id="380" r:id="rId23"/>
    <p:sldId id="372" r:id="rId24"/>
    <p:sldId id="374" r:id="rId25"/>
    <p:sldId id="376" r:id="rId26"/>
    <p:sldId id="377" r:id="rId27"/>
    <p:sldId id="378" r:id="rId28"/>
    <p:sldId id="379" r:id="rId29"/>
    <p:sldId id="381" r:id="rId30"/>
    <p:sldId id="417" r:id="rId31"/>
    <p:sldId id="419" r:id="rId32"/>
    <p:sldId id="421" r:id="rId33"/>
    <p:sldId id="422" r:id="rId34"/>
    <p:sldId id="423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38" r:id="rId44"/>
    <p:sldId id="462" r:id="rId45"/>
    <p:sldId id="442" r:id="rId46"/>
    <p:sldId id="443" r:id="rId47"/>
    <p:sldId id="439" r:id="rId48"/>
    <p:sldId id="440" r:id="rId49"/>
    <p:sldId id="441" r:id="rId50"/>
    <p:sldId id="409" r:id="rId51"/>
    <p:sldId id="445" r:id="rId52"/>
    <p:sldId id="447" r:id="rId53"/>
    <p:sldId id="448" r:id="rId54"/>
    <p:sldId id="458" r:id="rId55"/>
    <p:sldId id="463" r:id="rId56"/>
    <p:sldId id="397" r:id="rId57"/>
    <p:sldId id="461" r:id="rId5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531E"/>
    <a:srgbClr val="FCB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82084" autoAdjust="0"/>
  </p:normalViewPr>
  <p:slideViewPr>
    <p:cSldViewPr snapToGrid="0">
      <p:cViewPr varScale="1">
        <p:scale>
          <a:sx n="84" d="100"/>
          <a:sy n="84" d="100"/>
        </p:scale>
        <p:origin x="426" y="60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12/25/2021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2021-12-25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안녕하십니까 이번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조 발표를 맡은 강민구입니다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>
                <a:latin typeface="+mj-ea"/>
                <a:ea typeface="+mj-ea"/>
              </a:rPr>
              <a:t>발표 시간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영상 </a:t>
            </a:r>
            <a:r>
              <a:rPr lang="en-US" altLang="ko-KR" dirty="0">
                <a:latin typeface="+mj-ea"/>
                <a:ea typeface="+mj-ea"/>
              </a:rPr>
              <a:t>7</a:t>
            </a:r>
            <a:r>
              <a:rPr lang="ko-KR" altLang="en-US" dirty="0">
                <a:latin typeface="+mj-ea"/>
                <a:ea typeface="+mj-ea"/>
              </a:rPr>
              <a:t>분 </a:t>
            </a:r>
            <a:r>
              <a:rPr lang="en-US" altLang="ko-KR" dirty="0">
                <a:latin typeface="+mj-ea"/>
                <a:ea typeface="+mj-ea"/>
              </a:rPr>
              <a:t>30</a:t>
            </a:r>
            <a:r>
              <a:rPr lang="ko-KR" altLang="en-US" dirty="0">
                <a:latin typeface="+mj-ea"/>
                <a:ea typeface="+mj-ea"/>
              </a:rPr>
              <a:t>초 </a:t>
            </a:r>
            <a:r>
              <a:rPr lang="en-US" altLang="ko-KR" dirty="0">
                <a:latin typeface="+mj-ea"/>
                <a:ea typeface="+mj-ea"/>
              </a:rPr>
              <a:t>/ PPT </a:t>
            </a:r>
            <a:r>
              <a:rPr lang="ko-KR" altLang="en-US" dirty="0">
                <a:latin typeface="+mj-ea"/>
                <a:ea typeface="+mj-ea"/>
              </a:rPr>
              <a:t>발표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약 </a:t>
            </a:r>
            <a:r>
              <a:rPr lang="en-US" altLang="ko-KR" dirty="0">
                <a:latin typeface="+mj-ea"/>
                <a:ea typeface="+mj-ea"/>
              </a:rPr>
              <a:t>8</a:t>
            </a:r>
            <a:r>
              <a:rPr lang="ko-KR" altLang="en-US" dirty="0">
                <a:latin typeface="+mj-ea"/>
                <a:ea typeface="+mj-ea"/>
              </a:rPr>
              <a:t>분 </a:t>
            </a:r>
            <a:r>
              <a:rPr lang="en-US" altLang="ko-KR" dirty="0">
                <a:latin typeface="+mj-ea"/>
                <a:ea typeface="+mj-ea"/>
              </a:rPr>
              <a:t>=&gt; 15~16</a:t>
            </a:r>
            <a:r>
              <a:rPr lang="ko-KR" altLang="en-US" dirty="0">
                <a:latin typeface="+mj-ea"/>
                <a:ea typeface="+mj-ea"/>
              </a:rPr>
              <a:t>분 상정한 발표문</a:t>
            </a:r>
            <a:r>
              <a:rPr lang="en-US" altLang="ko-KR" dirty="0">
                <a:latin typeface="+mj-ea"/>
                <a:ea typeface="+mj-ea"/>
              </a:rPr>
              <a:t>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92156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운영하는 </a:t>
            </a:r>
            <a:r>
              <a:rPr lang="en-US" altLang="ko-KR" dirty="0"/>
              <a:t>N</a:t>
            </a:r>
            <a:r>
              <a:rPr lang="ko-KR" altLang="en-US" dirty="0"/>
              <a:t>모 외국 사이트에서 </a:t>
            </a:r>
            <a:endParaRPr lang="en-US" altLang="ko-KR" dirty="0"/>
          </a:p>
          <a:p>
            <a:r>
              <a:rPr lang="ko-KR" altLang="en-US" dirty="0"/>
              <a:t>컨텐츠 </a:t>
            </a:r>
            <a:r>
              <a:rPr lang="ko-KR" altLang="en-US" dirty="0" err="1"/>
              <a:t>크리에이터가</a:t>
            </a:r>
            <a:r>
              <a:rPr lang="ko-KR" altLang="en-US" dirty="0"/>
              <a:t> 게시글 그 자체에 후원을 받는 걸 확인하거나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19366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분야는 다르지만</a:t>
            </a:r>
            <a:r>
              <a:rPr lang="en-US" altLang="ko-KR" dirty="0"/>
              <a:t>, SM</a:t>
            </a:r>
            <a:r>
              <a:rPr lang="ko-KR" altLang="en-US" dirty="0"/>
              <a:t>의 </a:t>
            </a:r>
            <a:r>
              <a:rPr lang="ko-KR" altLang="en-US" dirty="0" err="1"/>
              <a:t>디어유</a:t>
            </a:r>
            <a:r>
              <a:rPr lang="ko-KR" altLang="en-US" dirty="0"/>
              <a:t> 음악 게시판 커뮤니티 </a:t>
            </a:r>
            <a:r>
              <a:rPr lang="en-US" altLang="ko-KR" dirty="0" err="1"/>
              <a:t>Lysn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영화 리뷰 사이트로 해외에서 거대 시장을 구축한 </a:t>
            </a:r>
            <a:r>
              <a:rPr lang="en-US" altLang="ko-KR" dirty="0"/>
              <a:t>IMDB</a:t>
            </a:r>
            <a:r>
              <a:rPr lang="ko-KR" altLang="en-US" dirty="0"/>
              <a:t>를 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파리만 날리는 네이버 다음의 좋아요 게시글과는 다르게</a:t>
            </a:r>
            <a:endParaRPr lang="en-US" altLang="ko-KR" dirty="0"/>
          </a:p>
          <a:p>
            <a:r>
              <a:rPr lang="ko-KR" altLang="en-US" dirty="0"/>
              <a:t>영화 평가 </a:t>
            </a:r>
            <a:r>
              <a:rPr lang="ko-KR" altLang="en-US" dirty="0" err="1"/>
              <a:t>게시글에</a:t>
            </a:r>
            <a:r>
              <a:rPr lang="ko-KR" altLang="en-US" dirty="0"/>
              <a:t> </a:t>
            </a:r>
            <a:r>
              <a:rPr lang="ko-KR" altLang="en-US" dirty="0" err="1"/>
              <a:t>좋아요를</a:t>
            </a:r>
            <a:r>
              <a:rPr lang="ko-KR" altLang="en-US" dirty="0"/>
              <a:t> 하고 싶은 사용자가 많이 있을 수 있음을 확인하였습니다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06692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원하는 가치 파악은 끝났지만</a:t>
            </a:r>
            <a:r>
              <a:rPr lang="en-US" altLang="ko-KR" dirty="0"/>
              <a:t>, </a:t>
            </a:r>
            <a:r>
              <a:rPr lang="ko-KR" altLang="en-US" dirty="0"/>
              <a:t>실제 운영은 이런 </a:t>
            </a:r>
            <a:r>
              <a:rPr lang="ko-KR" altLang="en-US" dirty="0" err="1"/>
              <a:t>느낌일것</a:t>
            </a:r>
            <a:r>
              <a:rPr lang="ko-KR" altLang="en-US" dirty="0"/>
              <a:t> 같다는 걸 끝까지 적어보았고요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4651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34325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경쟁자가 </a:t>
            </a:r>
            <a:r>
              <a:rPr lang="ko-KR" altLang="en-US" dirty="0" err="1"/>
              <a:t>될만한</a:t>
            </a:r>
            <a:r>
              <a:rPr lang="ko-KR" altLang="en-US" dirty="0"/>
              <a:t> 사이트도 조사해봤습니다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키노</a:t>
            </a:r>
            <a:r>
              <a:rPr lang="ko-KR" altLang="en-US" dirty="0"/>
              <a:t> </a:t>
            </a:r>
            <a:r>
              <a:rPr lang="ko-KR" altLang="en-US" dirty="0" err="1"/>
              <a:t>라이츠</a:t>
            </a:r>
            <a:r>
              <a:rPr lang="en-US" altLang="ko-KR" dirty="0"/>
              <a:t>… </a:t>
            </a:r>
            <a:r>
              <a:rPr lang="ko-KR" altLang="en-US" dirty="0"/>
              <a:t>처음 듣는 분 </a:t>
            </a:r>
            <a:r>
              <a:rPr lang="ko-KR" altLang="en-US" dirty="0" err="1"/>
              <a:t>많으실텐데</a:t>
            </a:r>
            <a:r>
              <a:rPr lang="ko-KR" altLang="en-US" dirty="0"/>
              <a:t> 저도 그렇습니다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이 시장은 많은 성공사례와 시장성이 </a:t>
            </a:r>
            <a:r>
              <a:rPr lang="ko-KR" altLang="en-US" dirty="0" err="1"/>
              <a:t>있어보이지만</a:t>
            </a:r>
            <a:r>
              <a:rPr lang="ko-KR" altLang="en-US" dirty="0"/>
              <a:t> 아직 누군가가 선점하지 않았다는 </a:t>
            </a:r>
            <a:r>
              <a:rPr lang="ko-KR" altLang="en-US" dirty="0" err="1"/>
              <a:t>소리죠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19269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내린 결론은 영화 그 자체에 중점을 두기보다는 영화에 대한 평가에 중점을 두고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후원하기 좋아요 기능을 그저 구현할 뿐이 아닌 유저를 서포트 하기 위한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/>
              <a:t>랭킹</a:t>
            </a:r>
            <a:r>
              <a:rPr lang="en-US" altLang="ko-KR" dirty="0"/>
              <a:t>, </a:t>
            </a:r>
            <a:r>
              <a:rPr lang="ko-KR" altLang="en-US" dirty="0"/>
              <a:t>보상제도로 활용하여서 </a:t>
            </a:r>
            <a:endParaRPr lang="en-US" altLang="ko-KR" dirty="0"/>
          </a:p>
          <a:p>
            <a:r>
              <a:rPr lang="ko-KR" altLang="en-US" dirty="0"/>
              <a:t>유저들에게 평가를 쓰고 </a:t>
            </a:r>
            <a:r>
              <a:rPr lang="ko-KR" altLang="en-US" dirty="0" err="1"/>
              <a:t>좋아요를</a:t>
            </a:r>
            <a:r>
              <a:rPr lang="ko-KR" altLang="en-US" dirty="0"/>
              <a:t> 할 동기를 심어주자는 것이었습니다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 이제 저희 프로젝트 로고와 이름을 소개하도록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 이름은 무비 </a:t>
            </a:r>
            <a:r>
              <a:rPr lang="ko-KR" altLang="en-US" dirty="0" err="1"/>
              <a:t>큐레이터즈입니다</a:t>
            </a:r>
            <a:r>
              <a:rPr lang="en-US" altLang="ko-KR" dirty="0"/>
              <a:t>. </a:t>
            </a:r>
            <a:r>
              <a:rPr lang="ko-KR" altLang="en-US" dirty="0"/>
              <a:t>이름은 스팀 </a:t>
            </a:r>
            <a:r>
              <a:rPr lang="ko-KR" altLang="en-US" dirty="0" err="1"/>
              <a:t>큐레이터에서</a:t>
            </a:r>
            <a:r>
              <a:rPr lang="ko-KR" altLang="en-US" dirty="0"/>
              <a:t> 착안해왔고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 사이트에서는 모든 유저가 영화를 추천하고 평가하는 입장이 될 수 있는 동시에 </a:t>
            </a:r>
            <a:endParaRPr lang="en-US" altLang="ko-KR" dirty="0"/>
          </a:p>
          <a:p>
            <a:r>
              <a:rPr lang="ko-KR" altLang="en-US" dirty="0"/>
              <a:t>마음에 드는 유저를 후원하고 지원하는 후원자의 입장이 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7151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생각한 웹 사이트를 구현하기 위한 프로젝트 수행일정은 이렇게 진행되었고요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준비한 영상 보고 가시겠습니다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5783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생각한 웹 사이트를 구현하기 위한 프로젝트 수행일정은 이렇게 진행되었고요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준비한 영상 보고 가시겠습니다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1755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 수고 하셨습니다</a:t>
            </a:r>
            <a:r>
              <a:rPr lang="en-US" altLang="ko-KR" dirty="0"/>
              <a:t>. </a:t>
            </a:r>
            <a:r>
              <a:rPr lang="ko-KR" altLang="en-US" dirty="0"/>
              <a:t>그러면 영상을 </a:t>
            </a:r>
            <a:r>
              <a:rPr lang="ko-KR" altLang="en-US" dirty="0" err="1"/>
              <a:t>보고오셨으니</a:t>
            </a:r>
            <a:r>
              <a:rPr lang="ko-KR" altLang="en-US" dirty="0"/>
              <a:t> 빠르게 소개하며 넘어가도록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사용자 경험을 위하여 </a:t>
            </a:r>
            <a:r>
              <a:rPr lang="en-US" altLang="ko-KR" dirty="0"/>
              <a:t>SPA</a:t>
            </a:r>
            <a:r>
              <a:rPr lang="ko-KR" altLang="en-US" dirty="0"/>
              <a:t>를 채택하였고</a:t>
            </a:r>
            <a:r>
              <a:rPr lang="en-US" altLang="ko-KR" dirty="0"/>
              <a:t>, </a:t>
            </a:r>
            <a:r>
              <a:rPr lang="ko-KR" altLang="en-US" dirty="0"/>
              <a:t>편안한 로그인 환경과 자주 들리는 곳의 속도를 빠르게 하기 위해 </a:t>
            </a:r>
            <a:r>
              <a:rPr lang="en-US" altLang="ko-KR" dirty="0" err="1"/>
              <a:t>Vuex</a:t>
            </a:r>
            <a:r>
              <a:rPr lang="ko-KR" altLang="en-US" dirty="0"/>
              <a:t>를 이용한 </a:t>
            </a:r>
            <a:r>
              <a:rPr lang="en-US" altLang="ko-KR" dirty="0"/>
              <a:t>store </a:t>
            </a:r>
            <a:r>
              <a:rPr lang="ko-KR" altLang="en-US" dirty="0"/>
              <a:t>구성을 채택하였습니다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03504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792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 상위 컴포넌트만 해도 이런 구조가 짜이게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66584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네브</a:t>
            </a:r>
            <a:r>
              <a:rPr lang="ko-KR" altLang="en-US" dirty="0"/>
              <a:t> 바를 이용하여 세번 클릭 안에 </a:t>
            </a:r>
            <a:r>
              <a:rPr lang="ko-KR" altLang="en-US" dirty="0" err="1"/>
              <a:t>못가는</a:t>
            </a:r>
            <a:r>
              <a:rPr lang="ko-KR" altLang="en-US" dirty="0"/>
              <a:t> 곳이 없게 만들어 사용자 경험을 편하게 만들고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3603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내려가며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02653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빅데이터 머신 러닝 프로세스가 추천하는 영화 </a:t>
            </a:r>
            <a:r>
              <a:rPr lang="en-US" altLang="ko-KR" dirty="0"/>
              <a:t>12</a:t>
            </a:r>
            <a:r>
              <a:rPr lang="ko-KR" altLang="en-US" dirty="0"/>
              <a:t>선과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73248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46622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요즘 뜨거운 관심을 받는 평가를 홈에 게재하여 관심과 경쟁을 유도하였습니다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평가가 영화 내에서 또는 홈페이지에서 상위에 노출 되려면 더 많은 후원과 </a:t>
            </a:r>
            <a:r>
              <a:rPr lang="ko-KR" altLang="en-US" dirty="0" err="1"/>
              <a:t>좋아요가</a:t>
            </a:r>
            <a:r>
              <a:rPr lang="ko-KR" altLang="en-US" dirty="0"/>
              <a:t> 필요하겠죠</a:t>
            </a:r>
            <a:r>
              <a:rPr lang="en-US" altLang="ko-KR" dirty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37322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외에는 아쉽게 영상에서는 표현할 수 없었지만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인기순</a:t>
            </a:r>
            <a:r>
              <a:rPr lang="en-US" altLang="ko-KR" dirty="0"/>
              <a:t>, </a:t>
            </a:r>
            <a:r>
              <a:rPr lang="ko-KR" altLang="en-US" dirty="0" err="1"/>
              <a:t>최신순</a:t>
            </a:r>
            <a:r>
              <a:rPr lang="en-US" altLang="ko-KR" dirty="0"/>
              <a:t>, </a:t>
            </a:r>
            <a:r>
              <a:rPr lang="ko-KR" altLang="en-US" dirty="0" err="1"/>
              <a:t>평점순</a:t>
            </a:r>
            <a:r>
              <a:rPr lang="en-US" altLang="ko-KR" dirty="0"/>
              <a:t>, </a:t>
            </a:r>
            <a:r>
              <a:rPr lang="ko-KR" altLang="en-US" dirty="0"/>
              <a:t>장르별 분류를 </a:t>
            </a:r>
            <a:r>
              <a:rPr lang="ko-KR" altLang="en-US" dirty="0" err="1"/>
              <a:t>제공한다던가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89478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검색기능을 </a:t>
            </a:r>
            <a:r>
              <a:rPr lang="ko-KR" altLang="en-US" dirty="0" err="1"/>
              <a:t>제공하시는걸</a:t>
            </a:r>
            <a:r>
              <a:rPr lang="ko-KR" altLang="en-US" dirty="0"/>
              <a:t> 보셨고요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97673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10633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8701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프로젝트에 대해 소개해 드리기 전에 간단한 질문을 해보고 싶습니다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여러분들이 마지막으로 다음에나 네이버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싸피</a:t>
            </a:r>
            <a:r>
              <a:rPr lang="ko-KR" altLang="en-US" dirty="0"/>
              <a:t> </a:t>
            </a:r>
            <a:r>
              <a:rPr lang="ko-KR" altLang="en-US" dirty="0" err="1"/>
              <a:t>게시판이어도</a:t>
            </a:r>
            <a:r>
              <a:rPr lang="ko-KR" altLang="en-US" dirty="0"/>
              <a:t> 좋습니다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게시글에</a:t>
            </a:r>
            <a:r>
              <a:rPr lang="ko-KR" altLang="en-US" dirty="0"/>
              <a:t> </a:t>
            </a:r>
            <a:r>
              <a:rPr lang="ko-KR" altLang="en-US" dirty="0" err="1"/>
              <a:t>좋아요를</a:t>
            </a:r>
            <a:r>
              <a:rPr lang="ko-KR" altLang="en-US" dirty="0"/>
              <a:t> 한 게 </a:t>
            </a:r>
            <a:r>
              <a:rPr lang="ko-KR" altLang="en-US" dirty="0" err="1"/>
              <a:t>언제신가요</a:t>
            </a:r>
            <a:r>
              <a:rPr lang="en-US" altLang="ko-KR" dirty="0"/>
              <a:t>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생각보다 </a:t>
            </a:r>
            <a:r>
              <a:rPr lang="ko-KR" altLang="en-US" dirty="0" err="1"/>
              <a:t>게시글에</a:t>
            </a:r>
            <a:r>
              <a:rPr lang="ko-KR" altLang="en-US" dirty="0"/>
              <a:t> </a:t>
            </a:r>
            <a:r>
              <a:rPr lang="ko-KR" altLang="en-US" dirty="0" err="1"/>
              <a:t>좋아요를</a:t>
            </a:r>
            <a:r>
              <a:rPr lang="ko-KR" altLang="en-US" dirty="0"/>
              <a:t> 하지 않습니다</a:t>
            </a:r>
            <a:r>
              <a:rPr lang="en-US" altLang="ko-KR" dirty="0"/>
              <a:t>. </a:t>
            </a:r>
            <a:r>
              <a:rPr lang="ko-KR" altLang="en-US" dirty="0"/>
              <a:t>그럴 이유나 동기가 없으니까요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저희 조는 사용자에게 서비스를 제공함에 앞서서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내가 왜</a:t>
            </a:r>
            <a:r>
              <a:rPr lang="en-US" altLang="ko-KR" dirty="0"/>
              <a:t>?</a:t>
            </a:r>
            <a:r>
              <a:rPr lang="ko-KR" altLang="en-US" dirty="0"/>
              <a:t>라고 물어보는 사용자의 동기를 </a:t>
            </a:r>
            <a:r>
              <a:rPr lang="ko-KR" altLang="en-US" dirty="0" err="1"/>
              <a:t>채울만한</a:t>
            </a:r>
            <a:r>
              <a:rPr lang="ko-KR" altLang="en-US" dirty="0"/>
              <a:t> 가치를 파악하고 제공하기 위해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비즈니스 모델을 추가하여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7825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 인증으로서 또는 회원으로서 서비스를 이용할 권한을 획득하시는 것을 보셨고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7120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875689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그걸로 </a:t>
            </a:r>
            <a:r>
              <a:rPr lang="ko-KR" altLang="en-US" dirty="0" err="1"/>
              <a:t>평가글에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80860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좋아요나</a:t>
            </a:r>
            <a:r>
              <a:rPr lang="ko-KR" altLang="en-US" dirty="0"/>
              <a:t> 후원하기를 하시는 것을 보셨습니다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31525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69624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영화당 추천영화에는 이따 소개드릴</a:t>
            </a:r>
            <a:endParaRPr lang="en-US" altLang="ko-KR" dirty="0"/>
          </a:p>
          <a:p>
            <a:r>
              <a:rPr lang="en-US" altLang="ko-KR" dirty="0"/>
              <a:t>TF-IDF </a:t>
            </a:r>
            <a:r>
              <a:rPr lang="ko-KR" altLang="en-US" dirty="0" err="1"/>
              <a:t>머신러닝</a:t>
            </a:r>
            <a:r>
              <a:rPr lang="ko-KR" altLang="en-US" dirty="0"/>
              <a:t> 프로세스를 이용하였고요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4853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7958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프로필에서는 단순한 닉네임 프로필 </a:t>
            </a:r>
            <a:r>
              <a:rPr lang="ko-KR" altLang="en-US" dirty="0" err="1"/>
              <a:t>사진등의</a:t>
            </a:r>
            <a:r>
              <a:rPr lang="ko-KR" altLang="en-US" dirty="0"/>
              <a:t> 수정 뿐만 아니라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17554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한 후원자를 확인하거나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54802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좋아요를</a:t>
            </a:r>
            <a:r>
              <a:rPr lang="ko-KR" altLang="en-US" dirty="0"/>
              <a:t> 확인하고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각각의 상황에 맞게 바로 링크해 두는 등 편안한 후원 환경을 제공하는 장면을 보셨습니다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92181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원하는 가치를 파악하고</a:t>
            </a:r>
            <a:r>
              <a:rPr lang="en-US" altLang="ko-KR" dirty="0"/>
              <a:t>, </a:t>
            </a:r>
            <a:r>
              <a:rPr lang="ko-KR" altLang="en-US" dirty="0"/>
              <a:t>구축한다는 점에서</a:t>
            </a:r>
            <a:endParaRPr lang="en-US" altLang="ko-KR" dirty="0"/>
          </a:p>
          <a:p>
            <a:r>
              <a:rPr lang="ko-KR" altLang="en-US" dirty="0" err="1"/>
              <a:t>스타트업에서</a:t>
            </a:r>
            <a:r>
              <a:rPr lang="ko-KR" altLang="en-US" dirty="0"/>
              <a:t> 쓰이는 린 캔버스를 사용해 보았는데요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27563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빠르게 백 프레임 워크로 넘어가겠습니다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SPA</a:t>
            </a:r>
            <a:r>
              <a:rPr lang="ko-KR" altLang="en-US" dirty="0"/>
              <a:t>를 채택한 이상</a:t>
            </a:r>
            <a:r>
              <a:rPr lang="en-US" altLang="ko-KR" dirty="0"/>
              <a:t>, </a:t>
            </a:r>
            <a:r>
              <a:rPr lang="ko-KR" altLang="en-US" dirty="0"/>
              <a:t>당연히 </a:t>
            </a:r>
            <a:r>
              <a:rPr lang="en-US" altLang="ko-KR" dirty="0" err="1"/>
              <a:t>RestFramework</a:t>
            </a:r>
            <a:r>
              <a:rPr lang="ko-KR" altLang="en-US" dirty="0"/>
              <a:t>를 제공할 수 있는 환경을 구축해야 했고요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다행히 프로젝트 </a:t>
            </a:r>
            <a:r>
              <a:rPr lang="ko-KR" altLang="en-US" dirty="0" err="1"/>
              <a:t>시작때</a:t>
            </a:r>
            <a:r>
              <a:rPr lang="ko-KR" altLang="en-US" dirty="0"/>
              <a:t> 잘 </a:t>
            </a:r>
            <a:r>
              <a:rPr lang="ko-KR" altLang="en-US" dirty="0" err="1"/>
              <a:t>짜둔</a:t>
            </a:r>
            <a:r>
              <a:rPr lang="ko-KR" altLang="en-US" dirty="0"/>
              <a:t> 기획과 </a:t>
            </a:r>
            <a:r>
              <a:rPr lang="en-US" altLang="ko-KR" dirty="0"/>
              <a:t>ERD</a:t>
            </a:r>
            <a:r>
              <a:rPr lang="ko-KR" altLang="en-US" dirty="0"/>
              <a:t>를 기반으로 꽤 편안하게 진행할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753936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빠르게 백 프레임 워크로 넘어가겠습니다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SPA</a:t>
            </a:r>
            <a:r>
              <a:rPr lang="ko-KR" altLang="en-US" dirty="0"/>
              <a:t>를 채택한 이상</a:t>
            </a:r>
            <a:r>
              <a:rPr lang="en-US" altLang="ko-KR" dirty="0"/>
              <a:t>, </a:t>
            </a:r>
            <a:r>
              <a:rPr lang="ko-KR" altLang="en-US" dirty="0"/>
              <a:t>당연히 </a:t>
            </a:r>
            <a:r>
              <a:rPr lang="en-US" altLang="ko-KR" dirty="0" err="1"/>
              <a:t>RestFramework</a:t>
            </a:r>
            <a:r>
              <a:rPr lang="ko-KR" altLang="en-US" dirty="0"/>
              <a:t>를 제공할 수 있는 환경을 구축해야 했고요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다행히 프로젝트 </a:t>
            </a:r>
            <a:r>
              <a:rPr lang="ko-KR" altLang="en-US" dirty="0" err="1"/>
              <a:t>시작때</a:t>
            </a:r>
            <a:r>
              <a:rPr lang="ko-KR" altLang="en-US" dirty="0"/>
              <a:t> 잘 </a:t>
            </a:r>
            <a:r>
              <a:rPr lang="ko-KR" altLang="en-US" dirty="0" err="1"/>
              <a:t>짜둔</a:t>
            </a:r>
            <a:r>
              <a:rPr lang="ko-KR" altLang="en-US" dirty="0"/>
              <a:t> 기획과 </a:t>
            </a:r>
            <a:r>
              <a:rPr lang="en-US" altLang="ko-KR" dirty="0"/>
              <a:t>ERD</a:t>
            </a:r>
            <a:r>
              <a:rPr lang="ko-KR" altLang="en-US" dirty="0"/>
              <a:t>를 기반으로 꽤 편안하게 진행할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9067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r>
              <a:rPr lang="ko-KR" altLang="en-US" dirty="0"/>
              <a:t>는 유저</a:t>
            </a:r>
            <a:r>
              <a:rPr lang="en-US" altLang="ko-KR" dirty="0"/>
              <a:t>, </a:t>
            </a:r>
            <a:r>
              <a:rPr lang="ko-KR" altLang="en-US" dirty="0"/>
              <a:t>무비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세개의 테이블에서 정보를 </a:t>
            </a:r>
            <a:r>
              <a:rPr lang="ko-KR" altLang="en-US" dirty="0" err="1"/>
              <a:t>저장해두었다가</a:t>
            </a:r>
            <a:r>
              <a:rPr lang="ko-KR" altLang="en-US" dirty="0"/>
              <a:t> 빠르게 꺼내는 것을 돕는</a:t>
            </a:r>
            <a:r>
              <a:rPr lang="en-US" altLang="ko-KR" dirty="0"/>
              <a:t> </a:t>
            </a:r>
            <a:r>
              <a:rPr lang="ko-KR" altLang="en-US" dirty="0" err="1"/>
              <a:t>라이크스</a:t>
            </a:r>
            <a:r>
              <a:rPr lang="ko-KR" altLang="en-US" dirty="0"/>
              <a:t> 중개테이블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03346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유저간의</a:t>
            </a:r>
            <a:r>
              <a:rPr lang="ko-KR" altLang="en-US" dirty="0"/>
              <a:t> 중개 테이블인 큐레이터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아티클즈</a:t>
            </a:r>
            <a:r>
              <a:rPr lang="en-US" altLang="ko-KR" dirty="0"/>
              <a:t>, </a:t>
            </a:r>
            <a:r>
              <a:rPr lang="ko-KR" altLang="en-US" dirty="0"/>
              <a:t>코멘트</a:t>
            </a:r>
            <a:r>
              <a:rPr lang="en-US" altLang="ko-KR" dirty="0"/>
              <a:t>(, </a:t>
            </a:r>
            <a:r>
              <a:rPr lang="ko-KR" altLang="en-US" dirty="0"/>
              <a:t>그리고 지금은 안 쓰이는 </a:t>
            </a:r>
            <a:r>
              <a:rPr lang="ko-KR" altLang="en-US" dirty="0" err="1"/>
              <a:t>영화별</a:t>
            </a:r>
            <a:r>
              <a:rPr lang="ko-KR" altLang="en-US" dirty="0"/>
              <a:t> 장르 아이디</a:t>
            </a:r>
            <a:r>
              <a:rPr lang="en-US" altLang="ko-KR" dirty="0"/>
              <a:t>)</a:t>
            </a:r>
            <a:r>
              <a:rPr lang="ko-KR" altLang="en-US" dirty="0"/>
              <a:t>까지 표기하였습니다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98321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보신 </a:t>
            </a:r>
            <a:r>
              <a:rPr lang="en-US" altLang="ko-KR" dirty="0"/>
              <a:t>ERD</a:t>
            </a:r>
            <a:r>
              <a:rPr lang="ko-KR" altLang="en-US" dirty="0"/>
              <a:t>를 클래스화 하여 모델에 등재한 후</a:t>
            </a:r>
            <a:r>
              <a:rPr lang="en-US" altLang="ko-KR" dirty="0"/>
              <a:t> </a:t>
            </a:r>
            <a:r>
              <a:rPr lang="ko-KR" altLang="en-US" dirty="0"/>
              <a:t>사용한 메소드를 </a:t>
            </a:r>
            <a:r>
              <a:rPr lang="ko-KR" altLang="en-US" dirty="0" err="1"/>
              <a:t>스웨거를</a:t>
            </a:r>
            <a:r>
              <a:rPr lang="ko-KR" altLang="en-US" dirty="0"/>
              <a:t> 통해 출력하였습니다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보다시피 로그인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프로필 정보</a:t>
            </a:r>
            <a:r>
              <a:rPr lang="en-US" altLang="ko-KR" dirty="0"/>
              <a:t>, </a:t>
            </a:r>
            <a:r>
              <a:rPr lang="ko-KR" altLang="en-US" dirty="0"/>
              <a:t>회원 가입</a:t>
            </a:r>
            <a:r>
              <a:rPr lang="en-US" altLang="ko-KR" dirty="0"/>
              <a:t>…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243899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 정보</a:t>
            </a:r>
            <a:r>
              <a:rPr lang="en-US" altLang="ko-KR" dirty="0"/>
              <a:t>, </a:t>
            </a:r>
            <a:r>
              <a:rPr lang="ko-KR" altLang="en-US" dirty="0"/>
              <a:t>상위 평가</a:t>
            </a:r>
            <a:r>
              <a:rPr lang="en-US" altLang="ko-KR" dirty="0"/>
              <a:t>, </a:t>
            </a:r>
            <a:r>
              <a:rPr lang="ko-KR" altLang="en-US" dirty="0"/>
              <a:t>평가 댓글 조회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362404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 데이터 조회</a:t>
            </a:r>
            <a:r>
              <a:rPr lang="en-US" altLang="ko-KR" dirty="0"/>
              <a:t>,</a:t>
            </a:r>
            <a:r>
              <a:rPr lang="ko-KR" altLang="en-US" dirty="0"/>
              <a:t> 빅데이터 알고리즘</a:t>
            </a:r>
            <a:r>
              <a:rPr lang="en-US" altLang="ko-KR" dirty="0"/>
              <a:t>, … </a:t>
            </a:r>
            <a:r>
              <a:rPr lang="ko-KR" altLang="en-US" dirty="0"/>
              <a:t>등 아까 보신 웹사이트를 구축하기 위한 메소드가 제공하는 것을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34108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 추천 알고리즘입니다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 추천 커뮤니티이기 때문에 </a:t>
            </a:r>
            <a:r>
              <a:rPr lang="ko-KR" altLang="en-US" dirty="0" err="1"/>
              <a:t>불판이</a:t>
            </a:r>
            <a:r>
              <a:rPr lang="ko-KR" altLang="en-US" dirty="0"/>
              <a:t> 되어줄 영화 추천이 매우 중요했는데요</a:t>
            </a:r>
            <a:r>
              <a:rPr lang="en-US" altLang="ko-KR" dirty="0"/>
              <a:t>.</a:t>
            </a:r>
          </a:p>
          <a:p>
            <a:r>
              <a:rPr lang="ko-KR" altLang="en-US" sz="1200" dirty="0"/>
              <a:t>기본적인 </a:t>
            </a:r>
            <a:r>
              <a:rPr lang="ko-KR" altLang="en-US" sz="1200" dirty="0" err="1"/>
              <a:t>인기순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최신순</a:t>
            </a:r>
            <a:r>
              <a:rPr lang="en-US" altLang="ko-KR" sz="1200" dirty="0"/>
              <a:t>, </a:t>
            </a:r>
            <a:r>
              <a:rPr lang="ko-KR" altLang="en-US" sz="1200" dirty="0"/>
              <a:t>평점순과 판타지</a:t>
            </a:r>
            <a:r>
              <a:rPr lang="en-US" altLang="ko-KR" sz="1200" dirty="0"/>
              <a:t>, </a:t>
            </a:r>
            <a:r>
              <a:rPr lang="ko-KR" altLang="en-US" sz="1200" dirty="0"/>
              <a:t>서부</a:t>
            </a:r>
            <a:r>
              <a:rPr lang="en-US" altLang="ko-KR" sz="1200" dirty="0"/>
              <a:t>, </a:t>
            </a:r>
            <a:r>
              <a:rPr lang="ko-KR" altLang="en-US" sz="1200" dirty="0"/>
              <a:t>로맨스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어드벤쳐</a:t>
            </a:r>
            <a:r>
              <a:rPr lang="ko-KR" altLang="en-US" sz="1200" dirty="0"/>
              <a:t> 등의 장르별 구분 외에도 별도의 추천이 필요하다고 생각하였고</a:t>
            </a:r>
            <a:r>
              <a:rPr lang="en-US" altLang="ko-KR" sz="1200" dirty="0"/>
              <a:t>,</a:t>
            </a:r>
            <a:endParaRPr lang="en-US" altLang="ko-KR" dirty="0"/>
          </a:p>
          <a:p>
            <a:r>
              <a:rPr lang="ko-KR" altLang="en-US" dirty="0"/>
              <a:t>저희는 빅데이터 </a:t>
            </a:r>
            <a:r>
              <a:rPr lang="ko-KR" altLang="en-US" dirty="0" err="1"/>
              <a:t>머신러닝</a:t>
            </a:r>
            <a:r>
              <a:rPr lang="ko-KR" altLang="en-US" dirty="0"/>
              <a:t> 프로세스를 통해 이 문제를 해결하였습니다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언뜻 속도가 느리거나 안 </a:t>
            </a:r>
            <a:r>
              <a:rPr lang="ko-KR" altLang="en-US" dirty="0" err="1"/>
              <a:t>맞을거라고</a:t>
            </a:r>
            <a:r>
              <a:rPr lang="ko-KR" altLang="en-US" dirty="0"/>
              <a:t> 생각하시는 분들이 계시겠지만</a:t>
            </a:r>
            <a:endParaRPr lang="en-US" altLang="ko-KR" dirty="0"/>
          </a:p>
          <a:p>
            <a:r>
              <a:rPr lang="ko-KR" altLang="en-US" dirty="0"/>
              <a:t>저희 조는 이러한 문제를 이미 결과를 </a:t>
            </a:r>
            <a:r>
              <a:rPr lang="ko-KR" altLang="en-US" dirty="0" err="1"/>
              <a:t>계산해두어</a:t>
            </a:r>
            <a:r>
              <a:rPr lang="ko-KR" altLang="en-US" dirty="0"/>
              <a:t> 저장하는 프로그램을 제작하는 방식으로 해결하였고요</a:t>
            </a:r>
            <a:endParaRPr lang="en-US" altLang="ko-KR" dirty="0"/>
          </a:p>
          <a:p>
            <a:r>
              <a:rPr lang="ko-KR" altLang="en-US" dirty="0"/>
              <a:t>더블 클릭 한 번으로 행렬 </a:t>
            </a:r>
            <a:r>
              <a:rPr lang="ko-KR" altLang="en-US" dirty="0" err="1"/>
              <a:t>곱연산</a:t>
            </a:r>
            <a:r>
              <a:rPr lang="ko-KR" altLang="en-US" dirty="0"/>
              <a:t> </a:t>
            </a:r>
            <a:r>
              <a:rPr lang="ko-KR" altLang="en-US" dirty="0" err="1"/>
              <a:t>오제곱을</a:t>
            </a:r>
            <a:r>
              <a:rPr lang="ko-KR" altLang="en-US" dirty="0"/>
              <a:t> 결과 읽기 오일로 바꾸는 </a:t>
            </a:r>
            <a:r>
              <a:rPr lang="en-US" altLang="ko-KR" dirty="0"/>
              <a:t>json </a:t>
            </a:r>
            <a:r>
              <a:rPr lang="ko-KR" altLang="en-US" dirty="0"/>
              <a:t>파일을 생성하는 프로그램을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68645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메인에</a:t>
            </a:r>
            <a:r>
              <a:rPr lang="ko-KR" altLang="en-US" dirty="0"/>
              <a:t> 표시할 추천 영화는 인구통계학적 필터링을 이용하였습니다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더 인기 있고 비평가들의 찬사를 받은 영화가 일반 관객에게 더 좋아질 확률이 더 높다</a:t>
            </a:r>
            <a:r>
              <a:rPr lang="en-US" altLang="ko-KR" sz="1200" dirty="0"/>
              <a:t>.</a:t>
            </a:r>
            <a:r>
              <a:rPr lang="ko-KR" altLang="en-US" sz="1200" dirty="0"/>
              <a:t>는 단순한 접근에 </a:t>
            </a:r>
            <a:r>
              <a:rPr lang="ko-KR" altLang="en-US" sz="1200" dirty="0" err="1"/>
              <a:t>다변수</a:t>
            </a:r>
            <a:r>
              <a:rPr lang="ko-KR" altLang="en-US" sz="1200" dirty="0"/>
              <a:t> 가중치와 전처리를 섞은 방식으로 </a:t>
            </a: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12</a:t>
            </a:r>
            <a:r>
              <a:rPr lang="ko-KR" altLang="en-US" sz="1200" dirty="0"/>
              <a:t>개의 영화를 선정할 수 있었습니다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924956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각각의 영화에 맞춘 </a:t>
            </a:r>
            <a:r>
              <a:rPr lang="en-US" altLang="ko-KR" dirty="0"/>
              <a:t>5</a:t>
            </a:r>
            <a:r>
              <a:rPr lang="ko-KR" altLang="en-US" dirty="0"/>
              <a:t>개의 추천 영화 선정이었습니다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여기에는 컨텐츠 기반 영화 추천인 줄거리 기반 추천을 사용하였는데요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5749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린 캔버스를 실제로 작성해 비즈니스 모델을 구축해 봄으로써 </a:t>
            </a:r>
            <a:endParaRPr lang="en-US" altLang="ko-KR" dirty="0"/>
          </a:p>
          <a:p>
            <a:r>
              <a:rPr lang="ko-KR" altLang="en-US" dirty="0"/>
              <a:t>사용자가 원하는 가치와</a:t>
            </a:r>
            <a:r>
              <a:rPr lang="en-US" altLang="ko-KR" dirty="0"/>
              <a:t> </a:t>
            </a:r>
            <a:r>
              <a:rPr lang="ko-KR" altLang="en-US" dirty="0"/>
              <a:t>우리가 제공할 수 있는 가치에 대해 파악해볼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47238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단어가 비슷한 빈도로 등장할 수록 유사하다는 유사성 측정을 통해 영화를 추천하는 방식으로</a:t>
            </a:r>
            <a:endParaRPr lang="en-US" altLang="ko-KR" dirty="0"/>
          </a:p>
          <a:p>
            <a:r>
              <a:rPr lang="en-US" altLang="ko-KR" dirty="0"/>
              <a:t>TF IDF </a:t>
            </a:r>
            <a:r>
              <a:rPr lang="ko-KR" altLang="en-US" dirty="0" err="1"/>
              <a:t>벡터라이제이션</a:t>
            </a:r>
            <a:r>
              <a:rPr lang="ko-KR" altLang="en-US" dirty="0"/>
              <a:t> 모듈과 내적을 통한 코사인 유사도 계산으로 이를 측정하고 산출하였습니다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860453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지금까지 무비 </a:t>
            </a:r>
            <a:r>
              <a:rPr lang="ko-KR" altLang="en-US" dirty="0" err="1"/>
              <a:t>큐레이터즈와</a:t>
            </a:r>
            <a:r>
              <a:rPr lang="ko-KR" altLang="en-US" dirty="0"/>
              <a:t> 함께 하셨습니다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목표한 영화가 아닌 영화에 대한 평가를 중심으로 한 사이트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/>
              <a:t>랭킹</a:t>
            </a:r>
            <a:r>
              <a:rPr lang="en-US" altLang="ko-KR" dirty="0"/>
              <a:t>, </a:t>
            </a:r>
            <a:r>
              <a:rPr lang="ko-KR" altLang="en-US" dirty="0"/>
              <a:t>보상이 확실한 사이트가 어떠셨나요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저희는 이 프로젝트를 도메인과 함께 배포하기 위해 작업중입니다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 자세한 내용과 기술서</a:t>
            </a:r>
            <a:r>
              <a:rPr lang="en-US" altLang="ko-KR" dirty="0"/>
              <a:t>, </a:t>
            </a:r>
            <a:r>
              <a:rPr lang="ko-KR" altLang="en-US" dirty="0"/>
              <a:t>추가 기능이 있는 버전을 보고 싶으신 분은 저기 적힌 </a:t>
            </a:r>
            <a:r>
              <a:rPr lang="ko-KR" altLang="en-US" dirty="0" err="1"/>
              <a:t>리포지토리에</a:t>
            </a:r>
            <a:r>
              <a:rPr lang="ko-KR" altLang="en-US" dirty="0"/>
              <a:t> 스타 부탁드리겠습니다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613894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316455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 err="1"/>
              <a:t>Github</a:t>
            </a:r>
            <a:r>
              <a:rPr lang="ko-KR" altLang="en-US" dirty="0"/>
              <a:t> </a:t>
            </a:r>
            <a:r>
              <a:rPr lang="ko-KR" altLang="en-US" dirty="0" err="1"/>
              <a:t>리포지토리에서</a:t>
            </a:r>
            <a:r>
              <a:rPr lang="ko-KR" altLang="en-US" dirty="0"/>
              <a:t> 받으실 수 있는 최종 산출물 리스트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20061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무비 </a:t>
            </a:r>
            <a:r>
              <a:rPr lang="ko-KR" altLang="en-US" dirty="0" err="1"/>
              <a:t>큐레이터즈</a:t>
            </a:r>
            <a:r>
              <a:rPr lang="ko-KR" altLang="en-US" dirty="0"/>
              <a:t> 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3464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첫번째는 영화 그 자체에 대해 토론할 공간은 많지만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의외로 영화 평가 그 자체에 대해 토론할 공간이 없었다는 점이었습니다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20179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그에 비해</a:t>
            </a:r>
            <a:endParaRPr lang="en-US" altLang="ko-KR" dirty="0"/>
          </a:p>
          <a:p>
            <a:r>
              <a:rPr lang="ko-KR" altLang="en-US" dirty="0"/>
              <a:t>영화 리뷰 웹툰 부기 영화 </a:t>
            </a:r>
            <a:r>
              <a:rPr lang="ko-KR" altLang="en-US" dirty="0" err="1"/>
              <a:t>펀딩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후 나올 시장성 조사에서</a:t>
            </a:r>
            <a:endParaRPr lang="en-US" altLang="ko-KR" dirty="0"/>
          </a:p>
          <a:p>
            <a:r>
              <a:rPr lang="ko-KR" altLang="en-US" dirty="0"/>
              <a:t>시장이 형성될 정도의 수요가 있음이 확인되었습니다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06034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여기에서 영화가 아닌 영화 평가에 초점을 맞추기로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영화에 </a:t>
            </a:r>
            <a:r>
              <a:rPr lang="ko-KR" altLang="en-US" dirty="0" err="1"/>
              <a:t>좋아요를</a:t>
            </a:r>
            <a:r>
              <a:rPr lang="ko-KR" altLang="en-US" dirty="0"/>
              <a:t> </a:t>
            </a:r>
            <a:r>
              <a:rPr lang="ko-KR" altLang="en-US" dirty="0" err="1"/>
              <a:t>하는것이</a:t>
            </a:r>
            <a:r>
              <a:rPr lang="ko-KR" altLang="en-US" dirty="0"/>
              <a:t> 아닌</a:t>
            </a:r>
            <a:r>
              <a:rPr lang="en-US" altLang="ko-KR" dirty="0"/>
              <a:t>, </a:t>
            </a:r>
            <a:r>
              <a:rPr lang="ko-KR" altLang="en-US" dirty="0"/>
              <a:t>영화 평가에 </a:t>
            </a:r>
            <a:r>
              <a:rPr lang="ko-KR" altLang="en-US" dirty="0" err="1"/>
              <a:t>좋아요를</a:t>
            </a:r>
            <a:r>
              <a:rPr lang="ko-KR" altLang="en-US" dirty="0"/>
              <a:t> 하는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내 후원으로 내가 좋아하는 평론가</a:t>
            </a:r>
            <a:r>
              <a:rPr lang="en-US" altLang="ko-KR" dirty="0"/>
              <a:t>, </a:t>
            </a:r>
            <a:r>
              <a:rPr lang="ko-KR" altLang="en-US" dirty="0"/>
              <a:t>이동진</a:t>
            </a:r>
            <a:r>
              <a:rPr lang="en-US" altLang="ko-KR" dirty="0"/>
              <a:t>, </a:t>
            </a:r>
            <a:r>
              <a:rPr lang="ko-KR" altLang="en-US" dirty="0" err="1"/>
              <a:t>박평식</a:t>
            </a:r>
            <a:r>
              <a:rPr lang="en-US" altLang="ko-KR" dirty="0"/>
              <a:t>, </a:t>
            </a:r>
            <a:r>
              <a:rPr lang="ko-KR" altLang="en-US" dirty="0"/>
              <a:t>사망 여우</a:t>
            </a:r>
            <a:r>
              <a:rPr lang="en-US" altLang="ko-KR" dirty="0"/>
              <a:t>, </a:t>
            </a:r>
            <a:r>
              <a:rPr lang="ko-KR" altLang="en-US" dirty="0"/>
              <a:t>부기 영화가 검색어 탑에 떴다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그 평가에서 가장 부각 되는 댓글이 내 댓글이다</a:t>
            </a:r>
            <a:r>
              <a:rPr lang="en-US" altLang="ko-KR" dirty="0"/>
              <a:t>? </a:t>
            </a:r>
            <a:r>
              <a:rPr lang="ko-KR" altLang="en-US" dirty="0"/>
              <a:t>아 이건 못 참죠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아니면 내가 단 평가가 사람들의 호응을 얻고 </a:t>
            </a:r>
            <a:r>
              <a:rPr lang="ko-KR" altLang="en-US" dirty="0" err="1"/>
              <a:t>짤방이</a:t>
            </a:r>
            <a:r>
              <a:rPr lang="ko-KR" altLang="en-US" dirty="0"/>
              <a:t> 되고 </a:t>
            </a:r>
            <a:r>
              <a:rPr lang="ko-KR" altLang="en-US" dirty="0" err="1"/>
              <a:t>밈이나</a:t>
            </a:r>
            <a:r>
              <a:rPr lang="ko-KR" altLang="en-US" dirty="0"/>
              <a:t> 명대사가 되어버려서 사방에서 인용된다</a:t>
            </a:r>
            <a:r>
              <a:rPr lang="en-US" altLang="ko-KR" dirty="0"/>
              <a:t>? </a:t>
            </a:r>
            <a:r>
              <a:rPr lang="ko-KR" altLang="en-US" dirty="0"/>
              <a:t>아</a:t>
            </a:r>
            <a:r>
              <a:rPr lang="en-US" altLang="ko-KR" dirty="0"/>
              <a:t>~</a:t>
            </a:r>
            <a:r>
              <a:rPr lang="ko-KR" altLang="en-US" dirty="0"/>
              <a:t> 이건 못 참습니다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13935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이런 수요를 확인하고</a:t>
            </a:r>
            <a:endParaRPr lang="en-US" altLang="ko-KR" dirty="0"/>
          </a:p>
          <a:p>
            <a:r>
              <a:rPr lang="ko-KR" altLang="en-US" dirty="0"/>
              <a:t>이러한 방식으로 서비스를 제공한다고 가정하고</a:t>
            </a:r>
            <a:r>
              <a:rPr lang="en-US" altLang="ko-KR" dirty="0"/>
              <a:t>… </a:t>
            </a:r>
            <a:r>
              <a:rPr lang="ko-KR" altLang="en-US" dirty="0"/>
              <a:t>주르륵 내림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1201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24400" y="6310376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직사각형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74069"/>
            <a:ext cx="11167447" cy="845352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278153"/>
            <a:ext cx="128016" cy="437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43" y="147159"/>
            <a:ext cx="10168128" cy="732424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C9D20EB-2FA3-4E8B-B38D-7992C929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1829" y="6498384"/>
            <a:ext cx="668343" cy="359616"/>
          </a:xfrm>
          <a:prstGeom prst="rect">
            <a:avLst/>
          </a:prstGeo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F8D496-4D8C-4A96-930A-1188C67BF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9971" y="6110600"/>
            <a:ext cx="1461084" cy="6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9BCE269B-7231-447B-9753-FF187E03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1829" y="6498384"/>
            <a:ext cx="668343" cy="359616"/>
          </a:xfrm>
          <a:prstGeom prst="rect">
            <a:avLst/>
          </a:prstGeo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0AD390-764D-478B-A589-CD39C4F78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9971" y="6110600"/>
            <a:ext cx="1461084" cy="6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798D6B4-DC1E-4745-9E7D-62D71276D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0496" y="6478418"/>
            <a:ext cx="2743200" cy="237549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2" r:id="rId3"/>
    <p:sldLayoutId id="2147483727" r:id="rId4"/>
    <p:sldLayoutId id="2147483736" r:id="rId5"/>
    <p:sldLayoutId id="2147483730" r:id="rId6"/>
    <p:sldLayoutId id="2147483731" r:id="rId7"/>
    <p:sldLayoutId id="2147483732" r:id="rId8"/>
    <p:sldLayoutId id="2147483725" r:id="rId9"/>
    <p:sldLayoutId id="2147483733" r:id="rId10"/>
    <p:sldLayoutId id="2147483734" r:id="rId11"/>
    <p:sldLayoutId id="2147483735" r:id="rId12"/>
    <p:sldLayoutId id="2147483726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g"/><Relationship Id="rId3" Type="http://schemas.openxmlformats.org/officeDocument/2006/relationships/image" Target="../media/image55.jpg"/><Relationship Id="rId7" Type="http://schemas.microsoft.com/office/2007/relationships/hdphoto" Target="../media/hdphoto1.wdp"/><Relationship Id="rId12" Type="http://schemas.openxmlformats.org/officeDocument/2006/relationships/image" Target="../media/image6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k-min9/MovieCurators" TargetMode="External"/><Relationship Id="rId4" Type="http://schemas.openxmlformats.org/officeDocument/2006/relationships/hyperlink" Target="http://www.moviecurators.com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altLang="ko-KR" dirty="0"/>
              <a:t>Final Project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-Movie Curators-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강민구 </a:t>
            </a:r>
            <a:r>
              <a:rPr lang="en-US" altLang="ko-KR" dirty="0"/>
              <a:t>&amp; </a:t>
            </a:r>
            <a:r>
              <a:rPr lang="ko-KR" altLang="en-US" dirty="0" err="1"/>
              <a:t>임건호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5. </a:t>
            </a:r>
            <a:r>
              <a:rPr lang="ko-KR" altLang="en-US" sz="2400" dirty="0"/>
              <a:t>채널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en-US" altLang="ko-KR" sz="1600" dirty="0"/>
              <a:t>1) </a:t>
            </a:r>
            <a:r>
              <a:rPr lang="ko-KR" altLang="en-US" sz="1600" dirty="0"/>
              <a:t>자체 제공 온라인 홈페이지의 광고 기능 이용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en-US" altLang="ko-KR" sz="1600" dirty="0"/>
              <a:t>2) </a:t>
            </a:r>
            <a:r>
              <a:rPr lang="ko-KR" altLang="en-US" sz="1600" dirty="0"/>
              <a:t>홍보 채널로는 온라인과</a:t>
            </a:r>
            <a:r>
              <a:rPr lang="en-US" altLang="ko-KR" sz="1600" dirty="0"/>
              <a:t> SNS(</a:t>
            </a:r>
            <a:r>
              <a:rPr lang="ko-KR" altLang="en-US" sz="1600" dirty="0"/>
              <a:t>인스타그램</a:t>
            </a:r>
            <a:r>
              <a:rPr lang="en-US" altLang="ko-KR" sz="1600" dirty="0"/>
              <a:t>, </a:t>
            </a:r>
            <a:r>
              <a:rPr lang="ko-KR" altLang="en-US" sz="1600" dirty="0"/>
              <a:t>페이스북</a:t>
            </a:r>
            <a:r>
              <a:rPr lang="en-US" altLang="ko-KR" sz="1600" dirty="0"/>
              <a:t>, </a:t>
            </a:r>
            <a:r>
              <a:rPr lang="ko-KR" altLang="en-US" sz="1600" dirty="0"/>
              <a:t>트위터 등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14017"/>
            <a:ext cx="10493987" cy="335831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5534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1239152" y="3242231"/>
            <a:ext cx="10163140" cy="2253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다수의 참여를 이끌어 내기 위한 서비스는 주로 온라인에서 실시간으로 이루어짐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서비스와 개개인의 활동의 주목도를 올리기 위해 그것에 민감한 온라인과 </a:t>
            </a:r>
            <a:r>
              <a:rPr lang="en-US" altLang="ko-KR" sz="1600" dirty="0"/>
              <a:t>SNS</a:t>
            </a:r>
            <a:r>
              <a:rPr lang="ko-KR" altLang="en-US" sz="1600" dirty="0"/>
              <a:t>를 홍보 채널로 설정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en-US" altLang="ko-KR" sz="1600" dirty="0"/>
              <a:t> SNS</a:t>
            </a:r>
            <a:r>
              <a:rPr lang="ko-KR" altLang="en-US" sz="1600" dirty="0"/>
              <a:t>를 평론가 개인의 홍보의 장으로 활용하고 커뮤니티를 서비스 홍보의 장으로 활용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206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6. </a:t>
            </a:r>
            <a:r>
              <a:rPr lang="ko-KR" altLang="en-US" sz="2400" dirty="0"/>
              <a:t>수익 흐름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/>
              <a:t>1) Main</a:t>
            </a:r>
            <a:r>
              <a:rPr lang="ko-KR" altLang="en-US" sz="1600" dirty="0"/>
              <a:t> 수입 </a:t>
            </a:r>
            <a:r>
              <a:rPr lang="en-US" altLang="ko-KR" sz="1600" dirty="0"/>
              <a:t>: </a:t>
            </a:r>
            <a:r>
              <a:rPr lang="ko-KR" altLang="en-US" sz="1600" dirty="0"/>
              <a:t>마일리지 판매와 </a:t>
            </a:r>
            <a:r>
              <a:rPr lang="ko-KR" altLang="en-US" sz="1600" dirty="0" err="1"/>
              <a:t>후원시</a:t>
            </a:r>
            <a:r>
              <a:rPr lang="ko-KR" altLang="en-US" sz="1600" dirty="0"/>
              <a:t> 발생하는 수수료</a:t>
            </a:r>
            <a:endParaRPr lang="en-US" altLang="ko-KR" sz="1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altLang="ko-KR" sz="1600" dirty="0"/>
              <a:t>2) Sub</a:t>
            </a:r>
            <a:r>
              <a:rPr lang="ko-KR" altLang="en-US" sz="1600" dirty="0"/>
              <a:t> 수입 </a:t>
            </a:r>
            <a:r>
              <a:rPr lang="en-US" altLang="ko-KR" sz="1600" dirty="0"/>
              <a:t>: </a:t>
            </a:r>
            <a:r>
              <a:rPr lang="ko-KR" altLang="en-US" sz="1600" dirty="0"/>
              <a:t>사이트 내 광고</a:t>
            </a:r>
            <a:r>
              <a:rPr lang="en-US" altLang="ko-KR" sz="1600" dirty="0"/>
              <a:t>, </a:t>
            </a:r>
            <a:r>
              <a:rPr lang="ko-KR" altLang="en-US" sz="1600" dirty="0"/>
              <a:t>화려한 댓글이나 평가 양식 판매 기능 등등 고려</a:t>
            </a:r>
            <a:endParaRPr lang="en-US" altLang="ko-KR" sz="1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387600"/>
            <a:ext cx="10493987" cy="36847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2486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수익 흐름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660944EE-3AA1-425C-AF0F-16DC7D452B44}"/>
              </a:ext>
            </a:extLst>
          </p:cNvPr>
          <p:cNvSpPr txBox="1">
            <a:spLocks/>
          </p:cNvSpPr>
          <p:nvPr/>
        </p:nvSpPr>
        <p:spPr>
          <a:xfrm>
            <a:off x="5309463" y="3032543"/>
            <a:ext cx="5699912" cy="2253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특정 </a:t>
            </a:r>
            <a:r>
              <a:rPr lang="ko-KR" altLang="en-US" sz="1600" dirty="0" err="1"/>
              <a:t>리뷰어</a:t>
            </a:r>
            <a:r>
              <a:rPr lang="ko-KR" altLang="en-US" sz="1600" dirty="0"/>
              <a:t> 혹은 리뷰에 대한 지지와 추천</a:t>
            </a:r>
            <a:r>
              <a:rPr lang="en-US" altLang="ko-KR" sz="1600" dirty="0"/>
              <a:t>, </a:t>
            </a:r>
            <a:r>
              <a:rPr lang="ko-KR" altLang="en-US" sz="1600" dirty="0"/>
              <a:t>홍보 등을 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가능케 하는 포인트를 유료 판매하고 </a:t>
            </a:r>
            <a:r>
              <a:rPr lang="en-US" altLang="ko-KR" sz="1600" dirty="0"/>
              <a:t>                      </a:t>
            </a:r>
          </a:p>
          <a:p>
            <a:pPr marL="0" indent="0" latinLnBrk="1">
              <a:buNone/>
            </a:pPr>
            <a:r>
              <a:rPr lang="en-US" altLang="ko-KR" sz="1600" dirty="0"/>
              <a:t>    </a:t>
            </a:r>
            <a:r>
              <a:rPr lang="ko-KR" altLang="en-US" sz="1600" dirty="0" err="1"/>
              <a:t>도네이션시</a:t>
            </a:r>
            <a:r>
              <a:rPr lang="ko-KR" altLang="en-US" sz="1600" dirty="0"/>
              <a:t> 환전 수수료를 받아 수익을 창출</a:t>
            </a:r>
            <a:r>
              <a:rPr lang="en-US" altLang="ko-KR" sz="16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 광고</a:t>
            </a:r>
            <a:r>
              <a:rPr lang="en-US" altLang="ko-KR" sz="1600" dirty="0"/>
              <a:t>, </a:t>
            </a:r>
            <a:r>
              <a:rPr lang="ko-KR" altLang="en-US" sz="1600" dirty="0"/>
              <a:t>이모티콘 판매</a:t>
            </a:r>
            <a:r>
              <a:rPr lang="en-US" altLang="ko-KR" sz="1600" dirty="0"/>
              <a:t>, </a:t>
            </a:r>
            <a:r>
              <a:rPr lang="ko-KR" altLang="en-US" sz="1600" dirty="0"/>
              <a:t>댓글 강조 기능 등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사업 수익모델의</a:t>
            </a:r>
            <a:r>
              <a:rPr lang="en-US" altLang="ko-KR" sz="1600" dirty="0"/>
              <a:t> </a:t>
            </a:r>
            <a:r>
              <a:rPr lang="ko-KR" altLang="en-US" sz="1600" dirty="0"/>
              <a:t>확장성이 좋은 것이 특징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BA2CBA-9D1A-45E2-AA51-4D2115FD7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9" y="2793188"/>
            <a:ext cx="1945104" cy="2582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2BC894-0F9F-4200-99A6-5F107423F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757" y="2793188"/>
            <a:ext cx="2069964" cy="26309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C993D4-EE34-4A31-B704-AB0E46E68E91}"/>
              </a:ext>
            </a:extLst>
          </p:cNvPr>
          <p:cNvSpPr/>
          <p:nvPr/>
        </p:nvSpPr>
        <p:spPr>
          <a:xfrm>
            <a:off x="1025438" y="5501622"/>
            <a:ext cx="4247601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[N</a:t>
            </a:r>
            <a:r>
              <a:rPr lang="ko-KR" altLang="en-US" sz="1100" b="1" dirty="0"/>
              <a:t> 모 사이트에서 실제로 컨텐츠 </a:t>
            </a:r>
            <a:r>
              <a:rPr lang="ko-KR" altLang="en-US" sz="1100" b="1" dirty="0" err="1"/>
              <a:t>크리에이터에게</a:t>
            </a:r>
            <a:r>
              <a:rPr lang="ko-KR" altLang="en-US" sz="1100" b="1" dirty="0"/>
              <a:t> 후원하는 사진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548817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ko-KR" altLang="en-US" sz="2400" dirty="0"/>
              <a:t>시장성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600" dirty="0"/>
              <a:t>타 분야 성공 사례 </a:t>
            </a:r>
            <a:r>
              <a:rPr lang="en-US" altLang="ko-KR" sz="1600" dirty="0"/>
              <a:t>: </a:t>
            </a:r>
            <a:r>
              <a:rPr lang="ko-KR" altLang="en-US" sz="1600" dirty="0"/>
              <a:t>음악 시장에서 성공적으로 데뷔한 </a:t>
            </a:r>
            <a:r>
              <a:rPr lang="ko-KR" altLang="en-US" sz="1600" dirty="0" err="1"/>
              <a:t>팬덤</a:t>
            </a:r>
            <a:r>
              <a:rPr lang="ko-KR" altLang="en-US" sz="1600" dirty="0"/>
              <a:t> 커뮤니티 서비스 </a:t>
            </a:r>
            <a:r>
              <a:rPr lang="en-US" altLang="ko-KR" sz="1600" dirty="0" err="1"/>
              <a:t>DearU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Lysn</a:t>
            </a:r>
            <a:endParaRPr lang="en-US" altLang="ko-KR" sz="1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altLang="ko-KR" sz="1600" dirty="0"/>
              <a:t>2)  </a:t>
            </a:r>
            <a:r>
              <a:rPr lang="ko-KR" altLang="en-US" sz="1600" dirty="0"/>
              <a:t>해외 성공 사례 </a:t>
            </a:r>
            <a:r>
              <a:rPr lang="en-US" altLang="ko-KR" sz="1600" dirty="0"/>
              <a:t>: </a:t>
            </a:r>
            <a:r>
              <a:rPr lang="ko-KR" altLang="en-US" sz="1600" dirty="0"/>
              <a:t>해외에서는 이미 형성되어 있는 거대 리뷰시장</a:t>
            </a:r>
            <a:endParaRPr lang="en-US" altLang="ko-KR" sz="1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153920"/>
            <a:ext cx="10493987" cy="391840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02511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시장성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B5D230-339A-45B7-B01D-C1DBC38D5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52" y="2537269"/>
            <a:ext cx="3533596" cy="123557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E637402-363C-4975-BACC-797A2E91B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68" y="4012432"/>
            <a:ext cx="4544810" cy="1362415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FEA26E-73EF-4DA6-A9F7-C79A0A9C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086" y="3571901"/>
            <a:ext cx="2979678" cy="18670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DB0418-C55D-4D47-B999-D4948F700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7" y="2624397"/>
            <a:ext cx="1829376" cy="8500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F0D053-C0BB-4B54-919A-74D90D10BF87}"/>
              </a:ext>
            </a:extLst>
          </p:cNvPr>
          <p:cNvSpPr/>
          <p:nvPr/>
        </p:nvSpPr>
        <p:spPr>
          <a:xfrm>
            <a:off x="1342606" y="5639003"/>
            <a:ext cx="3046511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</a:t>
            </a:r>
            <a:r>
              <a:rPr lang="ko-KR" altLang="en-US" sz="1100" b="1" dirty="0"/>
              <a:t>상장 직후의 호응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6D9C7A-29FD-44A4-9E01-09CF925C137E}"/>
              </a:ext>
            </a:extLst>
          </p:cNvPr>
          <p:cNvCxnSpPr/>
          <p:nvPr/>
        </p:nvCxnSpPr>
        <p:spPr>
          <a:xfrm>
            <a:off x="6538382" y="2587028"/>
            <a:ext cx="0" cy="32054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85FFAD-08E1-4350-BAAD-3095E2B399CE}"/>
              </a:ext>
            </a:extLst>
          </p:cNvPr>
          <p:cNvSpPr/>
          <p:nvPr/>
        </p:nvSpPr>
        <p:spPr>
          <a:xfrm>
            <a:off x="6979922" y="5639003"/>
            <a:ext cx="4074158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</a:t>
            </a:r>
            <a:r>
              <a:rPr lang="ko-KR" altLang="en-US" sz="1100" b="1" dirty="0"/>
              <a:t>영화 관련 사이트 중 접속률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위를 차지한 리뷰사이트 </a:t>
            </a:r>
            <a:r>
              <a:rPr lang="en-US" altLang="ko-KR" sz="1100" b="1" dirty="0"/>
              <a:t>IMDB]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75861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7. </a:t>
            </a:r>
            <a:r>
              <a:rPr lang="ko-KR" altLang="en-US" sz="2400" dirty="0"/>
              <a:t>비용 구조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현 시점에서 추정되는 커다란 초기비용들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1) </a:t>
            </a:r>
            <a:r>
              <a:rPr lang="ko-KR" altLang="en-US" sz="1600" dirty="0"/>
              <a:t>저작권에 대한 판권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		     3) </a:t>
            </a:r>
            <a:r>
              <a:rPr lang="ko-KR" altLang="en-US" sz="1600" dirty="0"/>
              <a:t>유명 </a:t>
            </a:r>
            <a:r>
              <a:rPr lang="ko-KR" altLang="en-US" sz="1600" dirty="0" err="1"/>
              <a:t>리뷰어에의</a:t>
            </a:r>
            <a:r>
              <a:rPr lang="ko-KR" altLang="en-US" sz="1600" dirty="0"/>
              <a:t> 지원 및 지속적인 컨텐츠 개발에 투자될 비용</a:t>
            </a:r>
            <a:r>
              <a:rPr lang="en-US" altLang="ko-KR" sz="1600" dirty="0"/>
              <a:t>.</a:t>
            </a:r>
          </a:p>
          <a:p>
            <a:pPr marL="0" indent="0" latinLnBrk="1">
              <a:buNone/>
            </a:pPr>
            <a:r>
              <a:rPr lang="en-US" altLang="ko-KR" sz="1600" dirty="0"/>
              <a:t>2) </a:t>
            </a:r>
            <a:r>
              <a:rPr lang="ko-KR" altLang="en-US" sz="1600" dirty="0"/>
              <a:t>유명인 섭외를 위한 비용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		     4) </a:t>
            </a:r>
            <a:r>
              <a:rPr lang="ko-KR" altLang="en-US" sz="1600" dirty="0"/>
              <a:t>거래 시스템 구축 및 유지를 위한 비용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14017"/>
            <a:ext cx="10493987" cy="335831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5534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1239152" y="3242231"/>
            <a:ext cx="10163140" cy="27110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영상 리뷰 등에 쓰일 영화의 저작권에 지불할 판권계약과 </a:t>
            </a:r>
            <a:r>
              <a:rPr lang="ko-KR" altLang="en-US" sz="1600" dirty="0" err="1"/>
              <a:t>이행료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</a:t>
            </a:r>
            <a:r>
              <a:rPr lang="ko-KR" altLang="en-US" sz="1600" dirty="0" err="1"/>
              <a:t>팬덤</a:t>
            </a:r>
            <a:r>
              <a:rPr lang="ko-KR" altLang="en-US" sz="1600" dirty="0"/>
              <a:t> 구성 및 유지를 위한 유명인에 대한 섭외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홍보비</a:t>
            </a:r>
            <a:r>
              <a:rPr lang="ko-KR" altLang="en-US" sz="1600" dirty="0"/>
              <a:t> 등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유명 </a:t>
            </a:r>
            <a:r>
              <a:rPr lang="ko-KR" altLang="en-US" sz="1600" dirty="0" err="1"/>
              <a:t>리뷰어에</a:t>
            </a:r>
            <a:r>
              <a:rPr lang="ko-KR" altLang="en-US" sz="1600" dirty="0"/>
              <a:t> 대한 행정적 지원기반과 개인이 하기 힘든 지속적인 컨텐츠 개발 지원에 투입될 자금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포인트 판매와 환전 등 거래 시스템을 구축하고 관리 및 유지를 위한 시스템 구축</a:t>
            </a:r>
            <a:r>
              <a:rPr lang="en-US" altLang="ko-KR" sz="1600" dirty="0"/>
              <a:t>, </a:t>
            </a:r>
            <a:r>
              <a:rPr lang="ko-KR" altLang="en-US" sz="1600" dirty="0"/>
              <a:t>유지비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데이터베이스</a:t>
            </a:r>
            <a:r>
              <a:rPr lang="en-US" altLang="ko-KR" sz="1600" dirty="0"/>
              <a:t>, </a:t>
            </a:r>
            <a:r>
              <a:rPr lang="ko-KR" altLang="en-US" sz="1600" dirty="0"/>
              <a:t>웹 서버</a:t>
            </a:r>
            <a:r>
              <a:rPr lang="en-US" altLang="ko-KR" sz="1600" dirty="0"/>
              <a:t>, </a:t>
            </a:r>
            <a:r>
              <a:rPr lang="ko-KR" altLang="en-US" sz="1600" dirty="0"/>
              <a:t>프론트 서버 유지 비용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7884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8. </a:t>
            </a:r>
            <a:r>
              <a:rPr lang="ko-KR" altLang="en-US" sz="2400" dirty="0"/>
              <a:t>핵심지표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en-US" altLang="ko-KR" sz="1600" dirty="0"/>
              <a:t>1) </a:t>
            </a:r>
            <a:r>
              <a:rPr lang="ko-KR" altLang="en-US" sz="1600" dirty="0" err="1"/>
              <a:t>팬덤과</a:t>
            </a:r>
            <a:r>
              <a:rPr lang="ko-KR" altLang="en-US" sz="1600" dirty="0"/>
              <a:t> 구독의 결합은 시도 하고 있는 사례가 일부 존재하나</a:t>
            </a:r>
            <a:r>
              <a:rPr lang="en-US" altLang="ko-KR" sz="1600" dirty="0"/>
              <a:t>, </a:t>
            </a:r>
          </a:p>
          <a:p>
            <a:pPr marL="0" indent="0" latinLnBrk="1">
              <a:buNone/>
            </a:pPr>
            <a:r>
              <a:rPr lang="en-US" altLang="ko-KR" sz="1600" dirty="0"/>
              <a:t>   </a:t>
            </a:r>
            <a:r>
              <a:rPr lang="ko-KR" altLang="en-US" sz="1600" dirty="0"/>
              <a:t>국내 영화계에서는 시도하는 사례가 단 한 곳 뿐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0" indent="0" latinLnBrk="1">
              <a:buNone/>
            </a:pP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14017"/>
            <a:ext cx="10493987" cy="335831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5534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1239152" y="3408488"/>
            <a:ext cx="3877597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회원 수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마일리지 판매량</a:t>
            </a:r>
            <a:endParaRPr lang="en-US" altLang="ko-KR" sz="1600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4B84E195-2934-4924-9060-7E3DBD1BE05B}"/>
              </a:ext>
            </a:extLst>
          </p:cNvPr>
          <p:cNvSpPr txBox="1">
            <a:spLocks/>
          </p:cNvSpPr>
          <p:nvPr/>
        </p:nvSpPr>
        <p:spPr>
          <a:xfrm>
            <a:off x="6130398" y="3407575"/>
            <a:ext cx="5066138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외부 </a:t>
            </a:r>
            <a:r>
              <a:rPr lang="en-US" altLang="ko-KR" sz="1600" dirty="0"/>
              <a:t>SNS</a:t>
            </a:r>
            <a:r>
              <a:rPr lang="ko-KR" altLang="en-US" sz="1600" dirty="0"/>
              <a:t>에의 언급 빈도수</a:t>
            </a:r>
          </a:p>
          <a:p>
            <a:pPr latinLnBrk="1"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리뷰 건당 상위 </a:t>
            </a:r>
            <a:r>
              <a:rPr lang="en-US" altLang="ko-KR" sz="1600" dirty="0"/>
              <a:t>10% </a:t>
            </a:r>
            <a:r>
              <a:rPr lang="ko-KR" altLang="en-US" sz="1600" dirty="0"/>
              <a:t>포인트 수</a:t>
            </a:r>
            <a:endParaRPr lang="en-US" altLang="ko-KR" sz="16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9572FA8-1A59-4EC2-B823-605E76E7946A}"/>
              </a:ext>
            </a:extLst>
          </p:cNvPr>
          <p:cNvSpPr/>
          <p:nvPr/>
        </p:nvSpPr>
        <p:spPr>
          <a:xfrm>
            <a:off x="1239152" y="4537093"/>
            <a:ext cx="622570" cy="580257"/>
          </a:xfrm>
          <a:prstGeom prst="right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CA2FDF5-F52F-47D0-A5C4-A3AF2C110747}"/>
              </a:ext>
            </a:extLst>
          </p:cNvPr>
          <p:cNvSpPr/>
          <p:nvPr/>
        </p:nvSpPr>
        <p:spPr>
          <a:xfrm>
            <a:off x="6096000" y="4562040"/>
            <a:ext cx="622570" cy="580257"/>
          </a:xfrm>
          <a:prstGeom prst="right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4D2DB3D-77CE-4F81-A77A-B1D693028B88}"/>
              </a:ext>
            </a:extLst>
          </p:cNvPr>
          <p:cNvSpPr txBox="1">
            <a:spLocks/>
          </p:cNvSpPr>
          <p:nvPr/>
        </p:nvSpPr>
        <p:spPr>
          <a:xfrm>
            <a:off x="1957214" y="4253721"/>
            <a:ext cx="3877597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endParaRPr lang="en-US" altLang="ko-KR" sz="1600" dirty="0"/>
          </a:p>
          <a:p>
            <a:pPr marL="0" indent="0" latinLnBrk="1">
              <a:buNone/>
            </a:pPr>
            <a:r>
              <a:rPr lang="ko-KR" altLang="en-US" sz="1600" dirty="0"/>
              <a:t>사업의 직접적인 규모 파악을 위한 지표</a:t>
            </a:r>
            <a:endParaRPr lang="en-US" altLang="ko-KR" sz="1600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655565A9-1B8B-4322-B2FA-4F98E29AF08C}"/>
              </a:ext>
            </a:extLst>
          </p:cNvPr>
          <p:cNvSpPr txBox="1">
            <a:spLocks/>
          </p:cNvSpPr>
          <p:nvPr/>
        </p:nvSpPr>
        <p:spPr>
          <a:xfrm>
            <a:off x="6959979" y="4468153"/>
            <a:ext cx="3877597" cy="8863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ko-KR" altLang="en-US" sz="1600" dirty="0"/>
              <a:t>화제성</a:t>
            </a:r>
            <a:r>
              <a:rPr lang="en-US" altLang="ko-KR" sz="1600" dirty="0"/>
              <a:t>. </a:t>
            </a:r>
            <a:r>
              <a:rPr lang="ko-KR" altLang="en-US" sz="1600" dirty="0"/>
              <a:t>지속적으로 우리의 서비스가 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ko-KR" altLang="en-US" sz="1600" dirty="0"/>
              <a:t>어필되고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이용되고 있는가에 대한 지표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57077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9. </a:t>
            </a:r>
            <a:r>
              <a:rPr lang="ko-KR" altLang="en-US" sz="2400" dirty="0"/>
              <a:t>경쟁우위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1859280"/>
            <a:ext cx="10493987" cy="421304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71015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경쟁우위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5570079" y="2518423"/>
            <a:ext cx="5306292" cy="20491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리뷰의 신뢰도를 위해 인증회원이라는 회원의 차등화 시스템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하지만 기존의 서비스들과 동일하게 </a:t>
            </a:r>
            <a:r>
              <a:rPr lang="en-US" altLang="ko-KR" sz="1600" dirty="0"/>
              <a:t>‘</a:t>
            </a:r>
            <a:r>
              <a:rPr lang="ko-KR" altLang="en-US" sz="1600" dirty="0"/>
              <a:t>리뷰는 정보를 제공할 뿐</a:t>
            </a:r>
            <a:r>
              <a:rPr lang="en-US" altLang="ko-KR" sz="1600" dirty="0"/>
              <a:t>’ </a:t>
            </a:r>
            <a:r>
              <a:rPr lang="ko-KR" altLang="en-US" sz="1600" dirty="0"/>
              <a:t>이라는 한계에서 벗어나지 못함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리뷰 그 자체를 놀이이자 영화 팬들을 위한 놀이터로 만들려는 시도를 하는 서비스는 존재하지 않음</a:t>
            </a:r>
            <a:endParaRPr lang="en-US" altLang="ko-KR" sz="1600" dirty="0"/>
          </a:p>
        </p:txBody>
      </p:sp>
      <p:pic>
        <p:nvPicPr>
          <p:cNvPr id="11" name="그림 10" descr="텍스트, 화면, 닫기, 스크린샷이(가) 표시된 사진&#10;&#10;자동 생성된 설명">
            <a:extLst>
              <a:ext uri="{FF2B5EF4-FFF2-40B4-BE49-F238E27FC236}">
                <a16:creationId xmlns:a16="http://schemas.microsoft.com/office/drawing/2014/main" id="{53AA6455-EE30-446D-A4D9-529E124E1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72" y="2518423"/>
            <a:ext cx="3421200" cy="2629426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6A5166B-E06E-4741-A651-0F216D2113DC}"/>
              </a:ext>
            </a:extLst>
          </p:cNvPr>
          <p:cNvSpPr/>
          <p:nvPr/>
        </p:nvSpPr>
        <p:spPr>
          <a:xfrm>
            <a:off x="6049164" y="4662593"/>
            <a:ext cx="622570" cy="580257"/>
          </a:xfrm>
          <a:prstGeom prst="right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0EF929D-CB06-4B6A-A587-20253A6F7334}"/>
              </a:ext>
            </a:extLst>
          </p:cNvPr>
          <p:cNvSpPr txBox="1">
            <a:spLocks/>
          </p:cNvSpPr>
          <p:nvPr/>
        </p:nvSpPr>
        <p:spPr>
          <a:xfrm>
            <a:off x="6732929" y="4770795"/>
            <a:ext cx="3291109" cy="472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ko-KR" altLang="en-US" sz="1600" dirty="0"/>
              <a:t>거대한 시장을 선점할 수 있음</a:t>
            </a:r>
            <a:endParaRPr lang="en-US" altLang="ko-KR" sz="1600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FAD8AB7-70D0-4221-8647-FAC07C5813C3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 err="1"/>
              <a:t>팬덤과</a:t>
            </a:r>
            <a:r>
              <a:rPr lang="ko-KR" altLang="en-US" sz="1500" dirty="0"/>
              <a:t> 구독의 결합은 시도 하고 있는 사례가 일부 존재하나</a:t>
            </a:r>
            <a:r>
              <a:rPr lang="en-US" altLang="ko-KR" sz="1500" dirty="0"/>
              <a:t>, </a:t>
            </a:r>
            <a:r>
              <a:rPr lang="ko-KR" altLang="en-US" sz="1500" dirty="0"/>
              <a:t>국내 영화계에서는 시도하는 사례가 단 한 곳 뿐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292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</a:t>
            </a:r>
            <a:r>
              <a:rPr lang="ko-KR" altLang="en-US" dirty="0"/>
              <a:t> 결론 </a:t>
            </a:r>
            <a:r>
              <a:rPr lang="en-US" altLang="ko-KR" dirty="0"/>
              <a:t>: </a:t>
            </a:r>
            <a:r>
              <a:rPr lang="ko-KR" altLang="en-US" dirty="0"/>
              <a:t>우리 프로젝트가 추구하는 방향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1F53D8-F354-4241-8740-B9D4D725E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07" y="2939453"/>
            <a:ext cx="4598070" cy="2118991"/>
          </a:xfrm>
          <a:prstGeom prst="rect">
            <a:avLst/>
          </a:prstGeom>
        </p:spPr>
      </p:pic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CF462DC6-241E-4912-87B3-ABD4291FE3DB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868892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영화 그 자체에 중점을 두기 보다는 </a:t>
            </a:r>
            <a:r>
              <a:rPr lang="ko-KR" altLang="en-US" sz="1600" b="1" dirty="0">
                <a:solidFill>
                  <a:srgbClr val="FF0000"/>
                </a:solidFill>
              </a:rPr>
              <a:t>영화에 대한 평가를 중심으로 </a:t>
            </a:r>
            <a:r>
              <a:rPr lang="ko-KR" altLang="en-US" sz="1500" dirty="0"/>
              <a:t>사람들이 모이고 의견을 나눌 수 있는 곳을 만들자</a:t>
            </a:r>
            <a:r>
              <a:rPr lang="en-US" altLang="ko-KR" sz="1500" dirty="0"/>
              <a:t>.</a:t>
            </a:r>
          </a:p>
          <a:p>
            <a:pPr algn="just"/>
            <a:r>
              <a:rPr lang="ko-KR" altLang="en-US" sz="1500" dirty="0"/>
              <a:t>후원하기</a:t>
            </a:r>
            <a:r>
              <a:rPr lang="en-US" altLang="ko-KR" sz="1500" dirty="0"/>
              <a:t>, </a:t>
            </a:r>
            <a:r>
              <a:rPr lang="ko-KR" altLang="en-US" sz="1500" dirty="0"/>
              <a:t>좋아요 기능을 서포트 하기 위한 </a:t>
            </a:r>
            <a:r>
              <a:rPr lang="ko-KR" altLang="en-US" sz="1600" b="1" dirty="0">
                <a:solidFill>
                  <a:srgbClr val="FF0000"/>
                </a:solidFill>
              </a:rPr>
              <a:t>점수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랭킹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보상 제도</a:t>
            </a:r>
            <a:r>
              <a:rPr lang="ko-KR" altLang="en-US" sz="1500" dirty="0"/>
              <a:t>를 만들어서 유저들이 이를 적극적으로 활용하게 만들자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E7A57C3D-ED58-4344-A92F-0BB8B36C6EF7}"/>
              </a:ext>
            </a:extLst>
          </p:cNvPr>
          <p:cNvSpPr txBox="1">
            <a:spLocks/>
          </p:cNvSpPr>
          <p:nvPr/>
        </p:nvSpPr>
        <p:spPr>
          <a:xfrm>
            <a:off x="6320724" y="2777528"/>
            <a:ext cx="5066138" cy="3118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프로젝트 명 </a:t>
            </a:r>
            <a:r>
              <a:rPr lang="en-US" altLang="ko-KR" sz="1600" dirty="0"/>
              <a:t>: Movie Curators</a:t>
            </a:r>
          </a:p>
          <a:p>
            <a:pPr marL="0" indent="0">
              <a:buNone/>
            </a:pPr>
            <a:r>
              <a:rPr lang="ko-KR" altLang="en-US" sz="1600" dirty="0"/>
              <a:t>스팀 큐레이터 에서 착안</a:t>
            </a:r>
            <a:r>
              <a:rPr lang="en-US" altLang="ko-KR" sz="1600" dirty="0"/>
              <a:t>, </a:t>
            </a:r>
            <a:r>
              <a:rPr lang="ko-KR" altLang="en-US" sz="1600" dirty="0"/>
              <a:t>모든 유저가 영화를 추천하고 평가하는 입장인 동시에 마음에 드는 유저의 평가를 후원하는 후원자의 입장이 될 수 있음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부제 </a:t>
            </a:r>
            <a:r>
              <a:rPr lang="en-US" altLang="ko-KR" sz="1600" dirty="0"/>
              <a:t>: </a:t>
            </a:r>
            <a:r>
              <a:rPr lang="ko-KR" altLang="en-US" sz="1600" dirty="0"/>
              <a:t>우리가 자아내는 이야기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ko-KR" altLang="en-US" sz="1600" dirty="0"/>
              <a:t>커뮤니티를 강조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테마 </a:t>
            </a:r>
            <a:r>
              <a:rPr lang="en-US" altLang="ko-KR" sz="1600" dirty="0"/>
              <a:t>Color : </a:t>
            </a:r>
            <a:r>
              <a:rPr lang="ko-KR" altLang="en-US" sz="1600" dirty="0"/>
              <a:t>영화관이 연상되는 검정색</a:t>
            </a:r>
          </a:p>
          <a:p>
            <a:pPr marL="0" indent="0" latinLnBrk="1">
              <a:buNone/>
            </a:pPr>
            <a:endParaRPr lang="en-US" altLang="ko-KR" sz="1600" dirty="0"/>
          </a:p>
        </p:txBody>
      </p:sp>
      <p:sp>
        <p:nvSpPr>
          <p:cNvPr id="17" name="모서리가 둥근 직사각형 26">
            <a:extLst>
              <a:ext uri="{FF2B5EF4-FFF2-40B4-BE49-F238E27FC236}">
                <a16:creationId xmlns:a16="http://schemas.microsoft.com/office/drawing/2014/main" id="{2D98C0C6-45F7-400D-99FC-ECE4B5AC98C7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29AB93-E6C3-42DC-9686-9FE0E87A91E8}"/>
              </a:ext>
            </a:extLst>
          </p:cNvPr>
          <p:cNvSpPr/>
          <p:nvPr/>
        </p:nvSpPr>
        <p:spPr>
          <a:xfrm>
            <a:off x="1025439" y="2138667"/>
            <a:ext cx="2440968" cy="2771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Movie 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7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프로젝트 기본 수행일정 </a:t>
            </a:r>
            <a:r>
              <a:rPr lang="en-US" altLang="ko-KR" dirty="0"/>
              <a:t>(Vue + Django Rest Framework)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29E31-29EF-489A-A6EC-726E99EFEE49}"/>
              </a:ext>
            </a:extLst>
          </p:cNvPr>
          <p:cNvSpPr txBox="1"/>
          <p:nvPr/>
        </p:nvSpPr>
        <p:spPr>
          <a:xfrm>
            <a:off x="708242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17</a:t>
            </a:r>
            <a:r>
              <a:rPr lang="ko-KR" altLang="en-US" sz="1200" b="1" dirty="0"/>
              <a:t>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B1437-F51F-44F9-B421-9B22805C7E29}"/>
              </a:ext>
            </a:extLst>
          </p:cNvPr>
          <p:cNvSpPr/>
          <p:nvPr/>
        </p:nvSpPr>
        <p:spPr>
          <a:xfrm>
            <a:off x="908647" y="2042999"/>
            <a:ext cx="10419861" cy="3850684"/>
          </a:xfrm>
          <a:prstGeom prst="rect">
            <a:avLst/>
          </a:prstGeom>
          <a:solidFill>
            <a:schemeClr val="bg2">
              <a:lumMod val="8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41B81B3-723A-4A14-9CEB-237E95CAB9E6}"/>
              </a:ext>
            </a:extLst>
          </p:cNvPr>
          <p:cNvSpPr/>
          <p:nvPr/>
        </p:nvSpPr>
        <p:spPr>
          <a:xfrm>
            <a:off x="908648" y="2378323"/>
            <a:ext cx="1305273" cy="26490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14BB8DD-BE78-43F7-A641-328663B511A8}"/>
              </a:ext>
            </a:extLst>
          </p:cNvPr>
          <p:cNvSpPr/>
          <p:nvPr/>
        </p:nvSpPr>
        <p:spPr>
          <a:xfrm>
            <a:off x="2202117" y="3383741"/>
            <a:ext cx="3889133" cy="26490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9BC76-F1AA-4F9D-B20D-F9D94FA72FE4}"/>
              </a:ext>
            </a:extLst>
          </p:cNvPr>
          <p:cNvSpPr txBox="1"/>
          <p:nvPr/>
        </p:nvSpPr>
        <p:spPr>
          <a:xfrm>
            <a:off x="833409" y="2573571"/>
            <a:ext cx="205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0. </a:t>
            </a:r>
            <a:r>
              <a:rPr lang="ko-KR" altLang="en-US" sz="1200" b="1" dirty="0"/>
              <a:t>기획 정리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시장 조사</a:t>
            </a:r>
            <a:endParaRPr lang="en-US" altLang="ko-KR" sz="1200" b="1" dirty="0"/>
          </a:p>
          <a:p>
            <a:endParaRPr lang="en-US" altLang="ko-KR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5E468-6D0D-4FFB-B736-DBE658AA3CCE}"/>
              </a:ext>
            </a:extLst>
          </p:cNvPr>
          <p:cNvSpPr txBox="1"/>
          <p:nvPr/>
        </p:nvSpPr>
        <p:spPr>
          <a:xfrm>
            <a:off x="857803" y="3090589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en-US" altLang="ko-KR" sz="1200" b="1" dirty="0" err="1"/>
              <a:t>Oauth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로그인 기능 구축</a:t>
            </a:r>
            <a:endParaRPr lang="en-US" altLang="ko-KR" sz="1200" b="1" i="1" dirty="0">
              <a:solidFill>
                <a:schemeClr val="accent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698F7-F1A1-427E-B41D-4CF86888A4A0}"/>
              </a:ext>
            </a:extLst>
          </p:cNvPr>
          <p:cNvSpPr/>
          <p:nvPr/>
        </p:nvSpPr>
        <p:spPr>
          <a:xfrm>
            <a:off x="4783708" y="4124579"/>
            <a:ext cx="2546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/>
              <a:t>평가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댓글 </a:t>
            </a:r>
            <a:r>
              <a:rPr lang="en-US" altLang="ko-KR" sz="1200" b="1" dirty="0"/>
              <a:t>CRUD </a:t>
            </a:r>
            <a:r>
              <a:rPr lang="ko-KR" altLang="en-US" sz="1200" b="1" dirty="0"/>
              <a:t>기능 구현</a:t>
            </a:r>
            <a:endParaRPr lang="en-US" altLang="ko-KR" sz="1200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16844FA-D7AA-47F8-B495-262057D70097}"/>
              </a:ext>
            </a:extLst>
          </p:cNvPr>
          <p:cNvCxnSpPr>
            <a:cxnSpLocks/>
          </p:cNvCxnSpPr>
          <p:nvPr/>
        </p:nvCxnSpPr>
        <p:spPr>
          <a:xfrm flipV="1">
            <a:off x="909552" y="2043001"/>
            <a:ext cx="10418952" cy="8559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963120-C3F3-49EF-AEC5-8B23C20D2839}"/>
              </a:ext>
            </a:extLst>
          </p:cNvPr>
          <p:cNvCxnSpPr>
            <a:cxnSpLocks/>
          </p:cNvCxnSpPr>
          <p:nvPr/>
        </p:nvCxnSpPr>
        <p:spPr>
          <a:xfrm>
            <a:off x="909552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B1CAA21-787C-4EEB-897F-D40CEA134848}"/>
              </a:ext>
            </a:extLst>
          </p:cNvPr>
          <p:cNvCxnSpPr>
            <a:cxnSpLocks/>
          </p:cNvCxnSpPr>
          <p:nvPr/>
        </p:nvCxnSpPr>
        <p:spPr>
          <a:xfrm>
            <a:off x="873577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3995231-3362-43C4-9A6B-E1CE2F06658E}"/>
              </a:ext>
            </a:extLst>
          </p:cNvPr>
          <p:cNvCxnSpPr>
            <a:cxnSpLocks/>
          </p:cNvCxnSpPr>
          <p:nvPr/>
        </p:nvCxnSpPr>
        <p:spPr>
          <a:xfrm>
            <a:off x="2213922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8923F6-AF19-42AB-8FBA-E9F89EDF9733}"/>
              </a:ext>
            </a:extLst>
          </p:cNvPr>
          <p:cNvCxnSpPr>
            <a:cxnSpLocks/>
          </p:cNvCxnSpPr>
          <p:nvPr/>
        </p:nvCxnSpPr>
        <p:spPr>
          <a:xfrm>
            <a:off x="3518293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7A9CB7-791C-4B4D-AA6C-FBC4DED00273}"/>
              </a:ext>
            </a:extLst>
          </p:cNvPr>
          <p:cNvCxnSpPr>
            <a:cxnSpLocks/>
          </p:cNvCxnSpPr>
          <p:nvPr/>
        </p:nvCxnSpPr>
        <p:spPr>
          <a:xfrm>
            <a:off x="743140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FAEE8D-1DA1-478F-8D55-0B9B7FCC1454}"/>
              </a:ext>
            </a:extLst>
          </p:cNvPr>
          <p:cNvCxnSpPr>
            <a:cxnSpLocks/>
          </p:cNvCxnSpPr>
          <p:nvPr/>
        </p:nvCxnSpPr>
        <p:spPr>
          <a:xfrm>
            <a:off x="482266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9C3571-4012-406D-A76E-74659F788050}"/>
              </a:ext>
            </a:extLst>
          </p:cNvPr>
          <p:cNvCxnSpPr>
            <a:cxnSpLocks/>
          </p:cNvCxnSpPr>
          <p:nvPr/>
        </p:nvCxnSpPr>
        <p:spPr>
          <a:xfrm>
            <a:off x="612703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른쪽 2">
            <a:extLst>
              <a:ext uri="{FF2B5EF4-FFF2-40B4-BE49-F238E27FC236}">
                <a16:creationId xmlns:a16="http://schemas.microsoft.com/office/drawing/2014/main" id="{EFBDB26B-125B-425A-8BCD-AB9020286BD4}"/>
              </a:ext>
            </a:extLst>
          </p:cNvPr>
          <p:cNvSpPr/>
          <p:nvPr/>
        </p:nvSpPr>
        <p:spPr>
          <a:xfrm>
            <a:off x="908640" y="2882131"/>
            <a:ext cx="2626465" cy="2627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89CA6-C1F1-444F-ADDA-9E6F886AF880}"/>
              </a:ext>
            </a:extLst>
          </p:cNvPr>
          <p:cNvSpPr txBox="1"/>
          <p:nvPr/>
        </p:nvSpPr>
        <p:spPr>
          <a:xfrm>
            <a:off x="2207013" y="3603897"/>
            <a:ext cx="407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2. 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라우터 설정 및 기술 스택 패키지</a:t>
            </a:r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모듈 확보</a:t>
            </a:r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, DRF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 작업</a:t>
            </a:r>
            <a:endParaRPr lang="en-US" altLang="ko-KR" sz="12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26" name="화살표: 오른쪽 2">
            <a:extLst>
              <a:ext uri="{FF2B5EF4-FFF2-40B4-BE49-F238E27FC236}">
                <a16:creationId xmlns:a16="http://schemas.microsoft.com/office/drawing/2014/main" id="{4B301D73-1332-4883-A7C9-CC0D6F248325}"/>
              </a:ext>
            </a:extLst>
          </p:cNvPr>
          <p:cNvSpPr/>
          <p:nvPr/>
        </p:nvSpPr>
        <p:spPr>
          <a:xfrm>
            <a:off x="4815059" y="3887549"/>
            <a:ext cx="2616345" cy="2649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8A1C911-882D-42ED-81CF-7641EBF4D5CC}"/>
              </a:ext>
            </a:extLst>
          </p:cNvPr>
          <p:cNvCxnSpPr>
            <a:cxnSpLocks/>
          </p:cNvCxnSpPr>
          <p:nvPr/>
        </p:nvCxnSpPr>
        <p:spPr>
          <a:xfrm>
            <a:off x="11328508" y="1917508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5769AD-544F-43B4-9E79-734789A2D298}"/>
              </a:ext>
            </a:extLst>
          </p:cNvPr>
          <p:cNvCxnSpPr>
            <a:cxnSpLocks/>
          </p:cNvCxnSpPr>
          <p:nvPr/>
        </p:nvCxnSpPr>
        <p:spPr>
          <a:xfrm>
            <a:off x="10032144" y="1917508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9A6409-233A-4773-9D78-F65930276E2C}"/>
              </a:ext>
            </a:extLst>
          </p:cNvPr>
          <p:cNvGrpSpPr/>
          <p:nvPr/>
        </p:nvGrpSpPr>
        <p:grpSpPr>
          <a:xfrm>
            <a:off x="2213923" y="1962476"/>
            <a:ext cx="9114592" cy="3933482"/>
            <a:chOff x="1659061" y="2420250"/>
            <a:chExt cx="7651428" cy="2963349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1A211CE-2CEF-4205-B7F1-062ADAB4B774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61" y="2435634"/>
              <a:ext cx="0" cy="2946250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3AA8977-3CDB-4A57-B2CD-B9CB69C2B3D3}"/>
                </a:ext>
              </a:extLst>
            </p:cNvPr>
            <p:cNvCxnSpPr/>
            <p:nvPr/>
          </p:nvCxnSpPr>
          <p:spPr>
            <a:xfrm>
              <a:off x="2751762" y="2434420"/>
              <a:ext cx="1097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27AFB0B-E68A-4DC5-AED3-1D794648E4AC}"/>
                </a:ext>
              </a:extLst>
            </p:cNvPr>
            <p:cNvCxnSpPr/>
            <p:nvPr/>
          </p:nvCxnSpPr>
          <p:spPr>
            <a:xfrm flipH="1">
              <a:off x="3849021" y="2433812"/>
              <a:ext cx="238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BA6DDEE-BECA-4A9E-A5B1-D17670F68C2B}"/>
                </a:ext>
              </a:extLst>
            </p:cNvPr>
            <p:cNvCxnSpPr/>
            <p:nvPr/>
          </p:nvCxnSpPr>
          <p:spPr>
            <a:xfrm flipH="1">
              <a:off x="6037780" y="2434403"/>
              <a:ext cx="489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E27465A-47DD-453E-B906-D13D55BCF37F}"/>
                </a:ext>
              </a:extLst>
            </p:cNvPr>
            <p:cNvCxnSpPr/>
            <p:nvPr/>
          </p:nvCxnSpPr>
          <p:spPr>
            <a:xfrm flipH="1">
              <a:off x="7130483" y="2427326"/>
              <a:ext cx="461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8A19D33-AD79-4EBD-BC27-F0393EAA2862}"/>
                </a:ext>
              </a:extLst>
            </p:cNvPr>
            <p:cNvCxnSpPr>
              <a:cxnSpLocks/>
            </p:cNvCxnSpPr>
            <p:nvPr/>
          </p:nvCxnSpPr>
          <p:spPr>
            <a:xfrm>
              <a:off x="8222224" y="2427326"/>
              <a:ext cx="0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3743DE3-FFBD-4D12-998C-CFA7DE3621B3}"/>
                </a:ext>
              </a:extLst>
            </p:cNvPr>
            <p:cNvCxnSpPr/>
            <p:nvPr/>
          </p:nvCxnSpPr>
          <p:spPr>
            <a:xfrm flipH="1">
              <a:off x="9302121" y="2420250"/>
              <a:ext cx="8368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37CEE7-B85F-42E0-9862-C4A4E71D465A}"/>
              </a:ext>
            </a:extLst>
          </p:cNvPr>
          <p:cNvSpPr/>
          <p:nvPr/>
        </p:nvSpPr>
        <p:spPr>
          <a:xfrm>
            <a:off x="9952531" y="5641873"/>
            <a:ext cx="2741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6. PPT </a:t>
            </a:r>
            <a:r>
              <a:rPr lang="ko-KR" altLang="en-US" sz="1200" b="1" dirty="0"/>
              <a:t>및 메뉴얼 작성</a:t>
            </a:r>
            <a:endParaRPr lang="en-US" altLang="ko-KR" sz="1200" b="1" dirty="0"/>
          </a:p>
        </p:txBody>
      </p:sp>
      <p:sp>
        <p:nvSpPr>
          <p:cNvPr id="41" name="화살표: 오른쪽 2">
            <a:extLst>
              <a:ext uri="{FF2B5EF4-FFF2-40B4-BE49-F238E27FC236}">
                <a16:creationId xmlns:a16="http://schemas.microsoft.com/office/drawing/2014/main" id="{AE8BAC34-608E-4A1B-BD10-DD3AE62AC989}"/>
              </a:ext>
            </a:extLst>
          </p:cNvPr>
          <p:cNvSpPr/>
          <p:nvPr/>
        </p:nvSpPr>
        <p:spPr>
          <a:xfrm>
            <a:off x="10028003" y="5396775"/>
            <a:ext cx="1306525" cy="2649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A0DD085-E0A6-4192-8380-2F9C9EE7945E}"/>
              </a:ext>
            </a:extLst>
          </p:cNvPr>
          <p:cNvCxnSpPr/>
          <p:nvPr/>
        </p:nvCxnSpPr>
        <p:spPr>
          <a:xfrm flipH="1">
            <a:off x="6113069" y="2036204"/>
            <a:ext cx="5836" cy="3914675"/>
          </a:xfrm>
          <a:prstGeom prst="line">
            <a:avLst/>
          </a:prstGeom>
          <a:ln w="9525">
            <a:solidFill>
              <a:schemeClr val="tx1">
                <a:alpha val="4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E5D2036-9AF8-4615-AF22-3709F9D03CCB}"/>
              </a:ext>
            </a:extLst>
          </p:cNvPr>
          <p:cNvSpPr txBox="1"/>
          <p:nvPr/>
        </p:nvSpPr>
        <p:spPr>
          <a:xfrm>
            <a:off x="1954925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18</a:t>
            </a:r>
            <a:r>
              <a:rPr lang="ko-KR" altLang="en-US" sz="1200" b="1" dirty="0"/>
              <a:t>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79BB01-32FA-4500-973A-13DFA72D8D77}"/>
              </a:ext>
            </a:extLst>
          </p:cNvPr>
          <p:cNvSpPr txBox="1"/>
          <p:nvPr/>
        </p:nvSpPr>
        <p:spPr>
          <a:xfrm>
            <a:off x="3220191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19</a:t>
            </a:r>
            <a:r>
              <a:rPr lang="ko-KR" altLang="en-US" sz="1200" b="1" dirty="0"/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E6CDFD-91B5-4AD1-A35F-684788C6409D}"/>
              </a:ext>
            </a:extLst>
          </p:cNvPr>
          <p:cNvSpPr txBox="1"/>
          <p:nvPr/>
        </p:nvSpPr>
        <p:spPr>
          <a:xfrm>
            <a:off x="4533782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</a:t>
            </a:r>
            <a:r>
              <a:rPr lang="ko-KR" altLang="en-US" sz="1200" b="1" dirty="0"/>
              <a:t>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6F79C6-C003-4E24-8CAF-F7E69E98774B}"/>
              </a:ext>
            </a:extLst>
          </p:cNvPr>
          <p:cNvSpPr txBox="1"/>
          <p:nvPr/>
        </p:nvSpPr>
        <p:spPr>
          <a:xfrm>
            <a:off x="5800611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21</a:t>
            </a:r>
            <a:r>
              <a:rPr lang="ko-KR" altLang="en-US" sz="1200" b="1" dirty="0"/>
              <a:t>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CE4110-BADA-4FD8-AAA5-7A16979F9D6F}"/>
              </a:ext>
            </a:extLst>
          </p:cNvPr>
          <p:cNvSpPr txBox="1"/>
          <p:nvPr/>
        </p:nvSpPr>
        <p:spPr>
          <a:xfrm>
            <a:off x="7134586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22</a:t>
            </a:r>
            <a:r>
              <a:rPr lang="ko-KR" altLang="en-US" sz="1200" b="1" dirty="0"/>
              <a:t>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203231-3C91-449C-9241-133807EB1338}"/>
              </a:ext>
            </a:extLst>
          </p:cNvPr>
          <p:cNvSpPr txBox="1"/>
          <p:nvPr/>
        </p:nvSpPr>
        <p:spPr>
          <a:xfrm>
            <a:off x="8436244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23</a:t>
            </a:r>
            <a:r>
              <a:rPr lang="ko-KR" altLang="en-US" sz="1200" b="1" dirty="0"/>
              <a:t>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FD3755-82AB-41C1-937B-29364F6285EC}"/>
              </a:ext>
            </a:extLst>
          </p:cNvPr>
          <p:cNvSpPr txBox="1"/>
          <p:nvPr/>
        </p:nvSpPr>
        <p:spPr>
          <a:xfrm>
            <a:off x="9736756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24</a:t>
            </a:r>
            <a:r>
              <a:rPr lang="ko-KR" altLang="en-US" sz="1200" b="1" dirty="0"/>
              <a:t>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75FFAF-1B34-4321-9669-C7954D4A02F2}"/>
              </a:ext>
            </a:extLst>
          </p:cNvPr>
          <p:cNvSpPr txBox="1"/>
          <p:nvPr/>
        </p:nvSpPr>
        <p:spPr>
          <a:xfrm>
            <a:off x="11021188" y="1635760"/>
            <a:ext cx="590776" cy="4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25</a:t>
            </a:r>
            <a:r>
              <a:rPr lang="ko-KR" altLang="en-US" sz="1200" b="1" dirty="0"/>
              <a:t>일</a:t>
            </a:r>
          </a:p>
        </p:txBody>
      </p:sp>
      <p:sp>
        <p:nvSpPr>
          <p:cNvPr id="57" name="화살표: 오른쪽 2">
            <a:extLst>
              <a:ext uri="{FF2B5EF4-FFF2-40B4-BE49-F238E27FC236}">
                <a16:creationId xmlns:a16="http://schemas.microsoft.com/office/drawing/2014/main" id="{11BE1252-FD42-43DA-BAF4-C0C35026D3AC}"/>
              </a:ext>
            </a:extLst>
          </p:cNvPr>
          <p:cNvSpPr/>
          <p:nvPr/>
        </p:nvSpPr>
        <p:spPr>
          <a:xfrm>
            <a:off x="3535105" y="2398596"/>
            <a:ext cx="3896299" cy="2649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296E69-AF24-46C0-BD7F-367018FD7D02}"/>
              </a:ext>
            </a:extLst>
          </p:cNvPr>
          <p:cNvSpPr/>
          <p:nvPr/>
        </p:nvSpPr>
        <p:spPr>
          <a:xfrm>
            <a:off x="3509131" y="2599589"/>
            <a:ext cx="3419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/>
              <a:t>빅데이터 </a:t>
            </a:r>
            <a:r>
              <a:rPr lang="ko-KR" altLang="en-US" sz="1200" b="1" dirty="0" err="1"/>
              <a:t>머신러닝</a:t>
            </a:r>
            <a:r>
              <a:rPr lang="ko-KR" altLang="en-US" sz="1200" b="1" dirty="0"/>
              <a:t> 프로세스 프로그램 제작</a:t>
            </a:r>
            <a:endParaRPr lang="en-US" altLang="ko-KR" sz="1200" b="1" dirty="0"/>
          </a:p>
        </p:txBody>
      </p:sp>
      <p:sp>
        <p:nvSpPr>
          <p:cNvPr id="59" name="화살표: 오른쪽 2">
            <a:extLst>
              <a:ext uri="{FF2B5EF4-FFF2-40B4-BE49-F238E27FC236}">
                <a16:creationId xmlns:a16="http://schemas.microsoft.com/office/drawing/2014/main" id="{CFDB6FBA-ABDD-40F3-9CE8-31FD61AB820D}"/>
              </a:ext>
            </a:extLst>
          </p:cNvPr>
          <p:cNvSpPr/>
          <p:nvPr/>
        </p:nvSpPr>
        <p:spPr>
          <a:xfrm>
            <a:off x="7442383" y="4391357"/>
            <a:ext cx="1303359" cy="2627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C8D8D9-8765-4F81-B665-B9BA30E2A401}"/>
              </a:ext>
            </a:extLst>
          </p:cNvPr>
          <p:cNvSpPr txBox="1"/>
          <p:nvPr/>
        </p:nvSpPr>
        <p:spPr>
          <a:xfrm>
            <a:off x="7375571" y="4651671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4. </a:t>
            </a:r>
            <a:r>
              <a:rPr lang="ko-KR" altLang="en-US" sz="1200" b="1" dirty="0"/>
              <a:t>후원 좋아요 기능 구현</a:t>
            </a:r>
            <a:endParaRPr lang="en-US" altLang="ko-KR" sz="1200" b="1" i="1" dirty="0">
              <a:solidFill>
                <a:schemeClr val="accent1"/>
              </a:solidFill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55FE7AD8-3F24-46BB-92B1-426FC279D71C}"/>
              </a:ext>
            </a:extLst>
          </p:cNvPr>
          <p:cNvSpPr/>
          <p:nvPr/>
        </p:nvSpPr>
        <p:spPr>
          <a:xfrm>
            <a:off x="8738749" y="4892967"/>
            <a:ext cx="1302262" cy="26490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87E3390-4755-4BBA-BC93-6114EF8683E7}"/>
              </a:ext>
            </a:extLst>
          </p:cNvPr>
          <p:cNvSpPr txBox="1"/>
          <p:nvPr/>
        </p:nvSpPr>
        <p:spPr>
          <a:xfrm>
            <a:off x="8743644" y="5138289"/>
            <a:ext cx="1363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5. 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검색 기능</a:t>
            </a:r>
            <a:endParaRPr lang="en-US" altLang="ko-KR" sz="12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30D0DF-95B6-4FD2-9245-71F275D6B3E9}"/>
              </a:ext>
            </a:extLst>
          </p:cNvPr>
          <p:cNvSpPr/>
          <p:nvPr/>
        </p:nvSpPr>
        <p:spPr>
          <a:xfrm>
            <a:off x="9952531" y="2573571"/>
            <a:ext cx="2741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6. </a:t>
            </a:r>
            <a:r>
              <a:rPr lang="ko-KR" altLang="en-US" sz="1200" b="1" dirty="0"/>
              <a:t>디버깅 및 </a:t>
            </a:r>
            <a:r>
              <a:rPr lang="en-US" altLang="ko-KR" sz="1200" b="1" dirty="0"/>
              <a:t>QA</a:t>
            </a:r>
          </a:p>
        </p:txBody>
      </p:sp>
      <p:sp>
        <p:nvSpPr>
          <p:cNvPr id="65" name="화살표: 오른쪽 2">
            <a:extLst>
              <a:ext uri="{FF2B5EF4-FFF2-40B4-BE49-F238E27FC236}">
                <a16:creationId xmlns:a16="http://schemas.microsoft.com/office/drawing/2014/main" id="{C72CD983-FCDA-4CD5-BDC6-67D2EF24C3D9}"/>
              </a:ext>
            </a:extLst>
          </p:cNvPr>
          <p:cNvSpPr/>
          <p:nvPr/>
        </p:nvSpPr>
        <p:spPr>
          <a:xfrm>
            <a:off x="10028003" y="2328473"/>
            <a:ext cx="1306525" cy="2649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텍스트 개체 틀 2">
            <a:extLst>
              <a:ext uri="{FF2B5EF4-FFF2-40B4-BE49-F238E27FC236}">
                <a16:creationId xmlns:a16="http://schemas.microsoft.com/office/drawing/2014/main" id="{F21004F2-E3EF-4A66-B831-CEAC8E463B03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21</a:t>
            </a:r>
            <a:r>
              <a:rPr lang="ko-KR" altLang="en-US" sz="1500" dirty="0"/>
              <a:t>년 </a:t>
            </a:r>
            <a:r>
              <a:rPr lang="en-US" altLang="ko-KR" sz="1500" dirty="0"/>
              <a:t>11</a:t>
            </a:r>
            <a:r>
              <a:rPr lang="ko-KR" altLang="en-US" sz="1500" dirty="0"/>
              <a:t>월 학기 중 정규 과정으로 진행한 프로젝트 내역 및 수행일정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74595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프로젝트 고도화 수행일정 </a:t>
            </a:r>
            <a:r>
              <a:rPr lang="en-US" altLang="ko-KR" dirty="0"/>
              <a:t>(Vue + Spring + Django R.F.)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29E31-29EF-489A-A6EC-726E99EFEE49}"/>
              </a:ext>
            </a:extLst>
          </p:cNvPr>
          <p:cNvSpPr txBox="1"/>
          <p:nvPr/>
        </p:nvSpPr>
        <p:spPr>
          <a:xfrm>
            <a:off x="70824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7</a:t>
            </a:r>
            <a:r>
              <a:rPr lang="ko-KR" altLang="en-US" sz="1200" b="1" dirty="0"/>
              <a:t>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B1437-F51F-44F9-B421-9B22805C7E29}"/>
              </a:ext>
            </a:extLst>
          </p:cNvPr>
          <p:cNvSpPr/>
          <p:nvPr/>
        </p:nvSpPr>
        <p:spPr>
          <a:xfrm>
            <a:off x="908647" y="2042999"/>
            <a:ext cx="10419861" cy="3850684"/>
          </a:xfrm>
          <a:prstGeom prst="rect">
            <a:avLst/>
          </a:prstGeom>
          <a:solidFill>
            <a:schemeClr val="bg2">
              <a:lumMod val="8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41B81B3-723A-4A14-9CEB-237E95CAB9E6}"/>
              </a:ext>
            </a:extLst>
          </p:cNvPr>
          <p:cNvSpPr/>
          <p:nvPr/>
        </p:nvSpPr>
        <p:spPr>
          <a:xfrm>
            <a:off x="908648" y="2378323"/>
            <a:ext cx="1305273" cy="26490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14BB8DD-BE78-43F7-A641-328663B511A8}"/>
              </a:ext>
            </a:extLst>
          </p:cNvPr>
          <p:cNvSpPr/>
          <p:nvPr/>
        </p:nvSpPr>
        <p:spPr>
          <a:xfrm>
            <a:off x="4837725" y="3383741"/>
            <a:ext cx="1258275" cy="26490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9BC76-F1AA-4F9D-B20D-F9D94FA72FE4}"/>
              </a:ext>
            </a:extLst>
          </p:cNvPr>
          <p:cNvSpPr txBox="1"/>
          <p:nvPr/>
        </p:nvSpPr>
        <p:spPr>
          <a:xfrm>
            <a:off x="833409" y="2573571"/>
            <a:ext cx="205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0. 1</a:t>
            </a:r>
            <a:r>
              <a:rPr lang="ko-KR" altLang="en-US" sz="1200" b="1" dirty="0"/>
              <a:t>차 배포 </a:t>
            </a:r>
            <a:r>
              <a:rPr lang="en-US" altLang="ko-KR" sz="1200" b="1" dirty="0"/>
              <a:t>(Django)</a:t>
            </a:r>
          </a:p>
          <a:p>
            <a:endParaRPr lang="en-US" altLang="ko-KR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5E468-6D0D-4FFB-B736-DBE658AA3CCE}"/>
              </a:ext>
            </a:extLst>
          </p:cNvPr>
          <p:cNvSpPr txBox="1"/>
          <p:nvPr/>
        </p:nvSpPr>
        <p:spPr>
          <a:xfrm>
            <a:off x="2178676" y="3090589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Spring Framework</a:t>
            </a:r>
            <a:r>
              <a:rPr lang="ko-KR" altLang="en-US" sz="1200" b="1" dirty="0"/>
              <a:t>로 </a:t>
            </a:r>
            <a:r>
              <a:rPr lang="en-US" altLang="ko-KR" sz="1200" b="1" dirty="0"/>
              <a:t>DRF </a:t>
            </a:r>
            <a:r>
              <a:rPr lang="ko-KR" altLang="en-US" sz="1200" b="1" dirty="0"/>
              <a:t>로직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재현</a:t>
            </a:r>
            <a:r>
              <a:rPr lang="en-US" altLang="ko-KR" sz="1200" b="1" dirty="0"/>
              <a:t> </a:t>
            </a:r>
            <a:endParaRPr lang="en-US" altLang="ko-KR" sz="1200" b="1" i="1" dirty="0">
              <a:solidFill>
                <a:schemeClr val="accent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698F7-F1A1-427E-B41D-4CF86888A4A0}"/>
              </a:ext>
            </a:extLst>
          </p:cNvPr>
          <p:cNvSpPr/>
          <p:nvPr/>
        </p:nvSpPr>
        <p:spPr>
          <a:xfrm>
            <a:off x="4783708" y="4124579"/>
            <a:ext cx="2546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3. Vue </a:t>
            </a:r>
            <a:r>
              <a:rPr lang="ko-KR" altLang="en-US" sz="1200" b="1" dirty="0"/>
              <a:t>고도화전 </a:t>
            </a:r>
            <a:r>
              <a:rPr lang="en-US" altLang="ko-KR" sz="1200" b="1" dirty="0"/>
              <a:t>QA </a:t>
            </a:r>
            <a:r>
              <a:rPr lang="ko-KR" altLang="en-US" sz="1200" b="1" dirty="0"/>
              <a:t>작업</a:t>
            </a:r>
            <a:endParaRPr lang="en-US" altLang="ko-KR" sz="1200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16844FA-D7AA-47F8-B495-262057D70097}"/>
              </a:ext>
            </a:extLst>
          </p:cNvPr>
          <p:cNvCxnSpPr>
            <a:cxnSpLocks/>
          </p:cNvCxnSpPr>
          <p:nvPr/>
        </p:nvCxnSpPr>
        <p:spPr>
          <a:xfrm flipV="1">
            <a:off x="909552" y="2043001"/>
            <a:ext cx="10418952" cy="8559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963120-C3F3-49EF-AEC5-8B23C20D2839}"/>
              </a:ext>
            </a:extLst>
          </p:cNvPr>
          <p:cNvCxnSpPr>
            <a:cxnSpLocks/>
          </p:cNvCxnSpPr>
          <p:nvPr/>
        </p:nvCxnSpPr>
        <p:spPr>
          <a:xfrm>
            <a:off x="909552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B1CAA21-787C-4EEB-897F-D40CEA134848}"/>
              </a:ext>
            </a:extLst>
          </p:cNvPr>
          <p:cNvCxnSpPr>
            <a:cxnSpLocks/>
          </p:cNvCxnSpPr>
          <p:nvPr/>
        </p:nvCxnSpPr>
        <p:spPr>
          <a:xfrm>
            <a:off x="873577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3995231-3362-43C4-9A6B-E1CE2F06658E}"/>
              </a:ext>
            </a:extLst>
          </p:cNvPr>
          <p:cNvCxnSpPr>
            <a:cxnSpLocks/>
          </p:cNvCxnSpPr>
          <p:nvPr/>
        </p:nvCxnSpPr>
        <p:spPr>
          <a:xfrm>
            <a:off x="2213922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8923F6-AF19-42AB-8FBA-E9F89EDF9733}"/>
              </a:ext>
            </a:extLst>
          </p:cNvPr>
          <p:cNvCxnSpPr>
            <a:cxnSpLocks/>
          </p:cNvCxnSpPr>
          <p:nvPr/>
        </p:nvCxnSpPr>
        <p:spPr>
          <a:xfrm>
            <a:off x="3518293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7A9CB7-791C-4B4D-AA6C-FBC4DED00273}"/>
              </a:ext>
            </a:extLst>
          </p:cNvPr>
          <p:cNvCxnSpPr>
            <a:cxnSpLocks/>
          </p:cNvCxnSpPr>
          <p:nvPr/>
        </p:nvCxnSpPr>
        <p:spPr>
          <a:xfrm>
            <a:off x="743140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FAEE8D-1DA1-478F-8D55-0B9B7FCC1454}"/>
              </a:ext>
            </a:extLst>
          </p:cNvPr>
          <p:cNvCxnSpPr>
            <a:cxnSpLocks/>
          </p:cNvCxnSpPr>
          <p:nvPr/>
        </p:nvCxnSpPr>
        <p:spPr>
          <a:xfrm>
            <a:off x="482266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9C3571-4012-406D-A76E-74659F788050}"/>
              </a:ext>
            </a:extLst>
          </p:cNvPr>
          <p:cNvCxnSpPr>
            <a:cxnSpLocks/>
          </p:cNvCxnSpPr>
          <p:nvPr/>
        </p:nvCxnSpPr>
        <p:spPr>
          <a:xfrm>
            <a:off x="6127034" y="1924304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른쪽 2">
            <a:extLst>
              <a:ext uri="{FF2B5EF4-FFF2-40B4-BE49-F238E27FC236}">
                <a16:creationId xmlns:a16="http://schemas.microsoft.com/office/drawing/2014/main" id="{EFBDB26B-125B-425A-8BCD-AB9020286BD4}"/>
              </a:ext>
            </a:extLst>
          </p:cNvPr>
          <p:cNvSpPr/>
          <p:nvPr/>
        </p:nvSpPr>
        <p:spPr>
          <a:xfrm>
            <a:off x="2229205" y="2882131"/>
            <a:ext cx="3874998" cy="2627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89CA6-C1F1-444F-ADDA-9E6F886AF880}"/>
              </a:ext>
            </a:extLst>
          </p:cNvPr>
          <p:cNvSpPr txBox="1"/>
          <p:nvPr/>
        </p:nvSpPr>
        <p:spPr>
          <a:xfrm>
            <a:off x="4806193" y="3603897"/>
            <a:ext cx="127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2. AWS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DRS</a:t>
            </a:r>
          </a:p>
        </p:txBody>
      </p:sp>
      <p:sp>
        <p:nvSpPr>
          <p:cNvPr id="26" name="화살표: 오른쪽 2">
            <a:extLst>
              <a:ext uri="{FF2B5EF4-FFF2-40B4-BE49-F238E27FC236}">
                <a16:creationId xmlns:a16="http://schemas.microsoft.com/office/drawing/2014/main" id="{4B301D73-1332-4883-A7C9-CC0D6F248325}"/>
              </a:ext>
            </a:extLst>
          </p:cNvPr>
          <p:cNvSpPr/>
          <p:nvPr/>
        </p:nvSpPr>
        <p:spPr>
          <a:xfrm>
            <a:off x="4815059" y="3887549"/>
            <a:ext cx="1311975" cy="2649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8A1C911-882D-42ED-81CF-7641EBF4D5CC}"/>
              </a:ext>
            </a:extLst>
          </p:cNvPr>
          <p:cNvCxnSpPr>
            <a:cxnSpLocks/>
          </p:cNvCxnSpPr>
          <p:nvPr/>
        </p:nvCxnSpPr>
        <p:spPr>
          <a:xfrm>
            <a:off x="11328508" y="1917508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5769AD-544F-43B4-9E79-734789A2D298}"/>
              </a:ext>
            </a:extLst>
          </p:cNvPr>
          <p:cNvCxnSpPr>
            <a:cxnSpLocks/>
          </p:cNvCxnSpPr>
          <p:nvPr/>
        </p:nvCxnSpPr>
        <p:spPr>
          <a:xfrm>
            <a:off x="10032144" y="1917508"/>
            <a:ext cx="0" cy="237395"/>
          </a:xfrm>
          <a:prstGeom prst="line">
            <a:avLst/>
          </a:prstGeom>
          <a:ln w="57150">
            <a:solidFill>
              <a:srgbClr val="00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9A6409-233A-4773-9D78-F65930276E2C}"/>
              </a:ext>
            </a:extLst>
          </p:cNvPr>
          <p:cNvGrpSpPr/>
          <p:nvPr/>
        </p:nvGrpSpPr>
        <p:grpSpPr>
          <a:xfrm>
            <a:off x="2213923" y="1962476"/>
            <a:ext cx="9114592" cy="3933482"/>
            <a:chOff x="1659061" y="2420250"/>
            <a:chExt cx="7651428" cy="2963349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1A211CE-2CEF-4205-B7F1-062ADAB4B774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61" y="2435634"/>
              <a:ext cx="0" cy="2946250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3AA8977-3CDB-4A57-B2CD-B9CB69C2B3D3}"/>
                </a:ext>
              </a:extLst>
            </p:cNvPr>
            <p:cNvCxnSpPr/>
            <p:nvPr/>
          </p:nvCxnSpPr>
          <p:spPr>
            <a:xfrm>
              <a:off x="2751762" y="2434420"/>
              <a:ext cx="1097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27AFB0B-E68A-4DC5-AED3-1D794648E4AC}"/>
                </a:ext>
              </a:extLst>
            </p:cNvPr>
            <p:cNvCxnSpPr/>
            <p:nvPr/>
          </p:nvCxnSpPr>
          <p:spPr>
            <a:xfrm flipH="1">
              <a:off x="3849021" y="2433812"/>
              <a:ext cx="238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BA6DDEE-BECA-4A9E-A5B1-D17670F68C2B}"/>
                </a:ext>
              </a:extLst>
            </p:cNvPr>
            <p:cNvCxnSpPr/>
            <p:nvPr/>
          </p:nvCxnSpPr>
          <p:spPr>
            <a:xfrm flipH="1">
              <a:off x="6037780" y="2434403"/>
              <a:ext cx="489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E27465A-47DD-453E-B906-D13D55BCF37F}"/>
                </a:ext>
              </a:extLst>
            </p:cNvPr>
            <p:cNvCxnSpPr/>
            <p:nvPr/>
          </p:nvCxnSpPr>
          <p:spPr>
            <a:xfrm flipH="1">
              <a:off x="7130483" y="2427326"/>
              <a:ext cx="461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8A19D33-AD79-4EBD-BC27-F0393EAA2862}"/>
                </a:ext>
              </a:extLst>
            </p:cNvPr>
            <p:cNvCxnSpPr>
              <a:cxnSpLocks/>
            </p:cNvCxnSpPr>
            <p:nvPr/>
          </p:nvCxnSpPr>
          <p:spPr>
            <a:xfrm>
              <a:off x="8222224" y="2427326"/>
              <a:ext cx="0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3743DE3-FFBD-4D12-998C-CFA7DE3621B3}"/>
                </a:ext>
              </a:extLst>
            </p:cNvPr>
            <p:cNvCxnSpPr/>
            <p:nvPr/>
          </p:nvCxnSpPr>
          <p:spPr>
            <a:xfrm flipH="1">
              <a:off x="9302121" y="2420250"/>
              <a:ext cx="8368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37CEE7-B85F-42E0-9862-C4A4E71D465A}"/>
              </a:ext>
            </a:extLst>
          </p:cNvPr>
          <p:cNvSpPr/>
          <p:nvPr/>
        </p:nvSpPr>
        <p:spPr>
          <a:xfrm>
            <a:off x="9952531" y="5245633"/>
            <a:ext cx="2741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6. </a:t>
            </a:r>
            <a:r>
              <a:rPr lang="ko-KR" altLang="en-US" sz="1200" b="1" dirty="0"/>
              <a:t>최종 배포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도메인</a:t>
            </a:r>
            <a:endParaRPr lang="en-US" altLang="ko-KR" sz="1200" b="1" dirty="0"/>
          </a:p>
        </p:txBody>
      </p:sp>
      <p:sp>
        <p:nvSpPr>
          <p:cNvPr id="41" name="화살표: 오른쪽 2">
            <a:extLst>
              <a:ext uri="{FF2B5EF4-FFF2-40B4-BE49-F238E27FC236}">
                <a16:creationId xmlns:a16="http://schemas.microsoft.com/office/drawing/2014/main" id="{AE8BAC34-608E-4A1B-BD10-DD3AE62AC989}"/>
              </a:ext>
            </a:extLst>
          </p:cNvPr>
          <p:cNvSpPr/>
          <p:nvPr/>
        </p:nvSpPr>
        <p:spPr>
          <a:xfrm>
            <a:off x="10028003" y="4990375"/>
            <a:ext cx="1306525" cy="2649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A0DD085-E0A6-4192-8380-2F9C9EE7945E}"/>
              </a:ext>
            </a:extLst>
          </p:cNvPr>
          <p:cNvCxnSpPr/>
          <p:nvPr/>
        </p:nvCxnSpPr>
        <p:spPr>
          <a:xfrm flipH="1">
            <a:off x="6113069" y="2036204"/>
            <a:ext cx="5836" cy="3914675"/>
          </a:xfrm>
          <a:prstGeom prst="line">
            <a:avLst/>
          </a:prstGeom>
          <a:ln w="9525">
            <a:solidFill>
              <a:schemeClr val="tx1">
                <a:alpha val="4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E5D2036-9AF8-4615-AF22-3709F9D03CCB}"/>
              </a:ext>
            </a:extLst>
          </p:cNvPr>
          <p:cNvSpPr txBox="1"/>
          <p:nvPr/>
        </p:nvSpPr>
        <p:spPr>
          <a:xfrm>
            <a:off x="1995565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9</a:t>
            </a:r>
            <a:r>
              <a:rPr lang="ko-KR" altLang="en-US" sz="1200" b="1" dirty="0"/>
              <a:t>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79BB01-32FA-4500-973A-13DFA72D8D77}"/>
              </a:ext>
            </a:extLst>
          </p:cNvPr>
          <p:cNvSpPr txBox="1"/>
          <p:nvPr/>
        </p:nvSpPr>
        <p:spPr>
          <a:xfrm>
            <a:off x="3220191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11</a:t>
            </a:r>
            <a:r>
              <a:rPr lang="ko-KR" altLang="en-US" sz="1200" b="1" dirty="0"/>
              <a:t>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E6CDFD-91B5-4AD1-A35F-684788C6409D}"/>
              </a:ext>
            </a:extLst>
          </p:cNvPr>
          <p:cNvSpPr txBox="1"/>
          <p:nvPr/>
        </p:nvSpPr>
        <p:spPr>
          <a:xfrm>
            <a:off x="453378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13</a:t>
            </a:r>
            <a:r>
              <a:rPr lang="ko-KR" altLang="en-US" sz="1200" b="1" dirty="0"/>
              <a:t>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6F79C6-C003-4E24-8CAF-F7E69E98774B}"/>
              </a:ext>
            </a:extLst>
          </p:cNvPr>
          <p:cNvSpPr txBox="1"/>
          <p:nvPr/>
        </p:nvSpPr>
        <p:spPr>
          <a:xfrm>
            <a:off x="5800611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15</a:t>
            </a:r>
            <a:r>
              <a:rPr lang="ko-KR" altLang="en-US" sz="1200" b="1" dirty="0"/>
              <a:t>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CE4110-BADA-4FD8-AAA5-7A16979F9D6F}"/>
              </a:ext>
            </a:extLst>
          </p:cNvPr>
          <p:cNvSpPr txBox="1"/>
          <p:nvPr/>
        </p:nvSpPr>
        <p:spPr>
          <a:xfrm>
            <a:off x="713458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17</a:t>
            </a:r>
            <a:r>
              <a:rPr lang="ko-KR" altLang="en-US" sz="1200" b="1" dirty="0"/>
              <a:t>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203231-3C91-449C-9241-133807EB1338}"/>
              </a:ext>
            </a:extLst>
          </p:cNvPr>
          <p:cNvSpPr txBox="1"/>
          <p:nvPr/>
        </p:nvSpPr>
        <p:spPr>
          <a:xfrm>
            <a:off x="8436244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19</a:t>
            </a:r>
            <a:r>
              <a:rPr lang="ko-KR" altLang="en-US" sz="1200" b="1" dirty="0"/>
              <a:t>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FD3755-82AB-41C1-937B-29364F6285EC}"/>
              </a:ext>
            </a:extLst>
          </p:cNvPr>
          <p:cNvSpPr txBox="1"/>
          <p:nvPr/>
        </p:nvSpPr>
        <p:spPr>
          <a:xfrm>
            <a:off x="973675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21</a:t>
            </a:r>
            <a:r>
              <a:rPr lang="ko-KR" altLang="en-US" sz="1200" b="1" dirty="0"/>
              <a:t>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75FFAF-1B34-4321-9669-C7954D4A02F2}"/>
              </a:ext>
            </a:extLst>
          </p:cNvPr>
          <p:cNvSpPr txBox="1"/>
          <p:nvPr/>
        </p:nvSpPr>
        <p:spPr>
          <a:xfrm>
            <a:off x="11021188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23</a:t>
            </a:r>
            <a:r>
              <a:rPr lang="ko-KR" altLang="en-US" sz="1200" b="1" dirty="0"/>
              <a:t>일</a:t>
            </a:r>
          </a:p>
        </p:txBody>
      </p:sp>
      <p:sp>
        <p:nvSpPr>
          <p:cNvPr id="57" name="화살표: 오른쪽 2">
            <a:extLst>
              <a:ext uri="{FF2B5EF4-FFF2-40B4-BE49-F238E27FC236}">
                <a16:creationId xmlns:a16="http://schemas.microsoft.com/office/drawing/2014/main" id="{11BE1252-FD42-43DA-BAF4-C0C35026D3AC}"/>
              </a:ext>
            </a:extLst>
          </p:cNvPr>
          <p:cNvSpPr/>
          <p:nvPr/>
        </p:nvSpPr>
        <p:spPr>
          <a:xfrm>
            <a:off x="3535105" y="2398596"/>
            <a:ext cx="3896299" cy="2649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296E69-AF24-46C0-BD7F-367018FD7D02}"/>
              </a:ext>
            </a:extLst>
          </p:cNvPr>
          <p:cNvSpPr/>
          <p:nvPr/>
        </p:nvSpPr>
        <p:spPr>
          <a:xfrm>
            <a:off x="3509131" y="2599589"/>
            <a:ext cx="3419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/>
              <a:t>빅데이터 </a:t>
            </a:r>
            <a:r>
              <a:rPr lang="ko-KR" altLang="en-US" sz="1200" b="1" dirty="0" err="1"/>
              <a:t>머신러닝</a:t>
            </a:r>
            <a:r>
              <a:rPr lang="ko-KR" altLang="en-US" sz="1200" b="1" dirty="0"/>
              <a:t> 프로세스 프로그램 제작</a:t>
            </a:r>
            <a:endParaRPr lang="en-US" altLang="ko-KR" sz="1200" b="1" dirty="0"/>
          </a:p>
        </p:txBody>
      </p:sp>
      <p:sp>
        <p:nvSpPr>
          <p:cNvPr id="59" name="화살표: 오른쪽 2">
            <a:extLst>
              <a:ext uri="{FF2B5EF4-FFF2-40B4-BE49-F238E27FC236}">
                <a16:creationId xmlns:a16="http://schemas.microsoft.com/office/drawing/2014/main" id="{CFDB6FBA-ABDD-40F3-9CE8-31FD61AB820D}"/>
              </a:ext>
            </a:extLst>
          </p:cNvPr>
          <p:cNvSpPr/>
          <p:nvPr/>
        </p:nvSpPr>
        <p:spPr>
          <a:xfrm>
            <a:off x="6756187" y="4391357"/>
            <a:ext cx="1989555" cy="2627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C8D8D9-8765-4F81-B665-B9BA30E2A401}"/>
              </a:ext>
            </a:extLst>
          </p:cNvPr>
          <p:cNvSpPr txBox="1"/>
          <p:nvPr/>
        </p:nvSpPr>
        <p:spPr>
          <a:xfrm>
            <a:off x="6735491" y="4651671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4. </a:t>
            </a:r>
            <a:r>
              <a:rPr lang="ko-KR" altLang="en-US" sz="1200" b="1" dirty="0"/>
              <a:t>카카오 페이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프리미엄 회원 기능 구현</a:t>
            </a:r>
            <a:endParaRPr lang="en-US" altLang="ko-KR" sz="1200" b="1" i="1" dirty="0">
              <a:solidFill>
                <a:schemeClr val="accent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30D0DF-95B6-4FD2-9245-71F275D6B3E9}"/>
              </a:ext>
            </a:extLst>
          </p:cNvPr>
          <p:cNvSpPr/>
          <p:nvPr/>
        </p:nvSpPr>
        <p:spPr>
          <a:xfrm>
            <a:off x="8682531" y="2573571"/>
            <a:ext cx="2741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5. Spring</a:t>
            </a:r>
            <a:r>
              <a:rPr lang="ko-KR" altLang="en-US" sz="1200" b="1" dirty="0"/>
              <a:t>에 추가된 로직 </a:t>
            </a:r>
            <a:r>
              <a:rPr lang="en-US" altLang="ko-KR" sz="1200" b="1" dirty="0"/>
              <a:t>DRF</a:t>
            </a:r>
            <a:r>
              <a:rPr lang="ko-KR" altLang="en-US" sz="1200" b="1" dirty="0"/>
              <a:t>에 적용</a:t>
            </a:r>
            <a:endParaRPr lang="en-US" altLang="ko-KR" sz="1200" b="1" dirty="0"/>
          </a:p>
        </p:txBody>
      </p:sp>
      <p:sp>
        <p:nvSpPr>
          <p:cNvPr id="55" name="텍스트 개체 틀 2">
            <a:extLst>
              <a:ext uri="{FF2B5EF4-FFF2-40B4-BE49-F238E27FC236}">
                <a16:creationId xmlns:a16="http://schemas.microsoft.com/office/drawing/2014/main" id="{BD285B7F-46BC-4388-8A37-C6424756473D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21</a:t>
            </a:r>
            <a:r>
              <a:rPr lang="ko-KR" altLang="en-US" sz="1500" dirty="0"/>
              <a:t>년 </a:t>
            </a:r>
            <a:r>
              <a:rPr lang="en-US" altLang="ko-KR" sz="1500" dirty="0"/>
              <a:t>12</a:t>
            </a:r>
            <a:r>
              <a:rPr lang="ko-KR" altLang="en-US" sz="1500" dirty="0"/>
              <a:t>월 학기 외 별도로 고도화한 프로젝트 내역 및 수행일정</a:t>
            </a:r>
            <a:endParaRPr lang="en-US" altLang="ko-KR" sz="1500" dirty="0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247EC621-DAC8-459C-9A14-B6CF907E4DD3}"/>
              </a:ext>
            </a:extLst>
          </p:cNvPr>
          <p:cNvSpPr/>
          <p:nvPr/>
        </p:nvSpPr>
        <p:spPr>
          <a:xfrm>
            <a:off x="6168106" y="3383741"/>
            <a:ext cx="1258275" cy="26490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807169-676F-4D1B-9E2A-608DBCC0D971}"/>
              </a:ext>
            </a:extLst>
          </p:cNvPr>
          <p:cNvSpPr txBox="1"/>
          <p:nvPr/>
        </p:nvSpPr>
        <p:spPr>
          <a:xfrm>
            <a:off x="6127034" y="3603897"/>
            <a:ext cx="2112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2. AWS</a:t>
            </a:r>
            <a:r>
              <a:rPr lang="ko-KR" altLang="en-US" sz="12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EC2</a:t>
            </a: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1A9CAD54-33A6-4082-9F92-C5E28B1D76B5}"/>
              </a:ext>
            </a:extLst>
          </p:cNvPr>
          <p:cNvSpPr/>
          <p:nvPr/>
        </p:nvSpPr>
        <p:spPr>
          <a:xfrm>
            <a:off x="7447225" y="3383741"/>
            <a:ext cx="1258275" cy="26490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C7C535-15B0-4272-99AB-56DD75BBA0C5}"/>
              </a:ext>
            </a:extLst>
          </p:cNvPr>
          <p:cNvSpPr txBox="1"/>
          <p:nvPr/>
        </p:nvSpPr>
        <p:spPr>
          <a:xfrm>
            <a:off x="7447982" y="3603897"/>
            <a:ext cx="2366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5">
                    <a:lumMod val="10000"/>
                  </a:schemeClr>
                </a:solidFill>
              </a:rPr>
              <a:t>2. Google Platform Storage</a:t>
            </a:r>
          </a:p>
        </p:txBody>
      </p:sp>
      <p:sp>
        <p:nvSpPr>
          <p:cNvPr id="69" name="화살표: 오른쪽 2">
            <a:extLst>
              <a:ext uri="{FF2B5EF4-FFF2-40B4-BE49-F238E27FC236}">
                <a16:creationId xmlns:a16="http://schemas.microsoft.com/office/drawing/2014/main" id="{814232DD-473B-4D09-8C3E-DB8453AA2BBF}"/>
              </a:ext>
            </a:extLst>
          </p:cNvPr>
          <p:cNvSpPr/>
          <p:nvPr/>
        </p:nvSpPr>
        <p:spPr>
          <a:xfrm>
            <a:off x="8735582" y="2398596"/>
            <a:ext cx="1282261" cy="2649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화살표: 오른쪽 2">
            <a:extLst>
              <a:ext uri="{FF2B5EF4-FFF2-40B4-BE49-F238E27FC236}">
                <a16:creationId xmlns:a16="http://schemas.microsoft.com/office/drawing/2014/main" id="{2A3B9CE0-5CCE-4813-A14C-D37AC2D8E1B7}"/>
              </a:ext>
            </a:extLst>
          </p:cNvPr>
          <p:cNvSpPr/>
          <p:nvPr/>
        </p:nvSpPr>
        <p:spPr>
          <a:xfrm>
            <a:off x="8713018" y="3887549"/>
            <a:ext cx="1311975" cy="2649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E3596A-98D9-478D-8270-B4C26CC5C8BD}"/>
              </a:ext>
            </a:extLst>
          </p:cNvPr>
          <p:cNvSpPr/>
          <p:nvPr/>
        </p:nvSpPr>
        <p:spPr>
          <a:xfrm>
            <a:off x="8717866" y="4124579"/>
            <a:ext cx="2546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5. Vue </a:t>
            </a:r>
            <a:r>
              <a:rPr lang="ko-KR" altLang="en-US" sz="1200" b="1" dirty="0"/>
              <a:t>고도화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111565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프론트 프레임 워크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복잡하더라도 </a:t>
            </a:r>
            <a:r>
              <a:rPr lang="en-US" altLang="ko-KR" sz="1500" dirty="0"/>
              <a:t>UX</a:t>
            </a:r>
            <a:r>
              <a:rPr lang="ko-KR" altLang="en-US" sz="1500" dirty="0"/>
              <a:t>를 위하여 </a:t>
            </a:r>
            <a:r>
              <a:rPr lang="en-US" altLang="ko-KR" sz="1500" dirty="0"/>
              <a:t>SPA</a:t>
            </a:r>
            <a:r>
              <a:rPr lang="ko-KR" altLang="en-US" sz="1500" dirty="0"/>
              <a:t>를</a:t>
            </a:r>
            <a:r>
              <a:rPr lang="en-US" altLang="ko-KR" sz="1500" dirty="0"/>
              <a:t>, </a:t>
            </a:r>
            <a:r>
              <a:rPr lang="ko-KR" altLang="en-US" sz="1500" dirty="0"/>
              <a:t>로그인 환경과 자주 가는 곳에 대한 로딩 속도를 빠르게 하기 위해 </a:t>
            </a:r>
            <a:r>
              <a:rPr lang="en-US" altLang="ko-KR" sz="1500" dirty="0" err="1"/>
              <a:t>Vuex</a:t>
            </a:r>
            <a:r>
              <a:rPr lang="ko-KR" altLang="en-US" sz="1500" dirty="0"/>
              <a:t>를 이용한 </a:t>
            </a:r>
            <a:r>
              <a:rPr lang="en-US" altLang="ko-KR" sz="1500" dirty="0"/>
              <a:t>store </a:t>
            </a:r>
            <a:r>
              <a:rPr lang="ko-KR" altLang="en-US" sz="1500" dirty="0"/>
              <a:t>구성을 채택하였습니다</a:t>
            </a:r>
            <a:r>
              <a:rPr lang="en-US" altLang="ko-KR" sz="1500" dirty="0"/>
              <a:t>.</a:t>
            </a:r>
          </a:p>
          <a:p>
            <a:pPr algn="just"/>
            <a:r>
              <a:rPr lang="ko-KR" altLang="en-US" sz="1500" dirty="0" err="1"/>
              <a:t>기술스택</a:t>
            </a:r>
            <a:r>
              <a:rPr lang="ko-KR" altLang="en-US" sz="1500" dirty="0"/>
              <a:t> </a:t>
            </a:r>
            <a:r>
              <a:rPr lang="en-US" altLang="ko-KR" sz="1500" dirty="0"/>
              <a:t>: Vue 2.x + </a:t>
            </a:r>
            <a:r>
              <a:rPr lang="en-US" altLang="ko-KR" sz="1500" dirty="0" err="1"/>
              <a:t>VueRouter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Vuex</a:t>
            </a:r>
            <a:r>
              <a:rPr lang="en-US" altLang="ko-KR" sz="1500" dirty="0"/>
              <a:t> </a:t>
            </a:r>
            <a:r>
              <a:rPr lang="ko-KR" altLang="en-US" sz="1500" dirty="0"/>
              <a:t>적용</a:t>
            </a:r>
            <a:endParaRPr lang="en-US" altLang="ko-KR" sz="1500" dirty="0"/>
          </a:p>
          <a:p>
            <a:pPr algn="just"/>
            <a:r>
              <a:rPr lang="ko-KR" altLang="en-US" sz="1500" dirty="0"/>
              <a:t>추가 라이브러리 </a:t>
            </a:r>
            <a:r>
              <a:rPr lang="en-US" altLang="ko-KR" sz="1500" dirty="0"/>
              <a:t>: Bootstrap, </a:t>
            </a:r>
            <a:r>
              <a:rPr lang="en-US" altLang="ko-KR" sz="1500" dirty="0" err="1"/>
              <a:t>Vuetify</a:t>
            </a:r>
            <a:endParaRPr lang="en-US" altLang="ko-KR" sz="1500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79247BD-6405-468C-88D9-F1332F82D805}"/>
              </a:ext>
            </a:extLst>
          </p:cNvPr>
          <p:cNvSpPr txBox="1">
            <a:spLocks/>
          </p:cNvSpPr>
          <p:nvPr/>
        </p:nvSpPr>
        <p:spPr>
          <a:xfrm>
            <a:off x="977814" y="3270260"/>
            <a:ext cx="10361423" cy="288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로그인</a:t>
            </a:r>
            <a:r>
              <a:rPr lang="en-US" altLang="ko-KR" sz="1600" dirty="0"/>
              <a:t>, </a:t>
            </a:r>
            <a:r>
              <a:rPr lang="ko-KR" altLang="en-US" sz="1600" dirty="0"/>
              <a:t>회원가입시 자동으로 스크롤을 띄워주게 구성하였습니다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카드 위에 마우스를 </a:t>
            </a:r>
            <a:r>
              <a:rPr lang="en-US" altLang="ko-KR" sz="1600" dirty="0"/>
              <a:t>hover </a:t>
            </a:r>
            <a:r>
              <a:rPr lang="ko-KR" altLang="en-US" sz="1600" dirty="0"/>
              <a:t>할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영화의 제목을 표시하는 기능을 추가하였습니다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어디에서도 접근할 수 있게 라우팅 </a:t>
            </a:r>
            <a:r>
              <a:rPr lang="ko-KR" altLang="en-US" sz="1600" dirty="0" err="1"/>
              <a:t>해두어</a:t>
            </a:r>
            <a:r>
              <a:rPr lang="ko-KR" altLang="en-US" sz="1600" dirty="0"/>
              <a:t> 원하는 곳으로 빠르고 손쉽게 이동 가능하게 설정했습니다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사용자가 본인의 </a:t>
            </a:r>
            <a:r>
              <a:rPr lang="ko-KR" altLang="en-US" sz="1600" dirty="0" err="1"/>
              <a:t>좋아요와</a:t>
            </a:r>
            <a:r>
              <a:rPr lang="ko-KR" altLang="en-US" sz="1600" dirty="0"/>
              <a:t> 후원에 희열감을 느끼거나 경쟁할 하여 마구 소진할 수 있는 환경을 조성했습니다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이상한 곳으로 이동할 경우 </a:t>
            </a:r>
            <a:r>
              <a:rPr lang="en-US" altLang="ko-KR" sz="1600" dirty="0"/>
              <a:t>404 </a:t>
            </a:r>
            <a:r>
              <a:rPr lang="ko-KR" altLang="en-US" sz="1600" dirty="0"/>
              <a:t>페이지로 이동하게 설정하였습니다</a:t>
            </a:r>
            <a:r>
              <a:rPr lang="en-US" altLang="ko-KR" sz="1600" dirty="0"/>
              <a:t>.</a:t>
            </a: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243A383A-A861-403A-B93E-7E3207781891}"/>
              </a:ext>
            </a:extLst>
          </p:cNvPr>
          <p:cNvSpPr/>
          <p:nvPr/>
        </p:nvSpPr>
        <p:spPr>
          <a:xfrm>
            <a:off x="789708" y="2874826"/>
            <a:ext cx="10493987" cy="3197501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28928-E215-4F77-B8D5-07C09E34E05A}"/>
              </a:ext>
            </a:extLst>
          </p:cNvPr>
          <p:cNvSpPr/>
          <p:nvPr/>
        </p:nvSpPr>
        <p:spPr>
          <a:xfrm>
            <a:off x="1025439" y="2748267"/>
            <a:ext cx="2440968" cy="2771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>
                <a:solidFill>
                  <a:srgbClr val="FFFFFF"/>
                </a:solidFill>
              </a:rPr>
              <a:t>UX </a:t>
            </a:r>
            <a:r>
              <a:rPr lang="ko-KR" altLang="en-US" sz="1200" b="1" dirty="0">
                <a:solidFill>
                  <a:srgbClr val="FFFFFF"/>
                </a:solidFill>
              </a:rPr>
              <a:t>고려사항 예시</a:t>
            </a:r>
          </a:p>
        </p:txBody>
      </p:sp>
    </p:spTree>
    <p:extLst>
      <p:ext uri="{BB962C8B-B14F-4D97-AF65-F5344CB8AC3E}">
        <p14:creationId xmlns:p14="http://schemas.microsoft.com/office/powerpoint/2010/main" val="130120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BH_Consulting\10_회사정보\CI\bh컨설팅_PPT_보고서_삽지.jpg">
            <a:extLst>
              <a:ext uri="{FF2B5EF4-FFF2-40B4-BE49-F238E27FC236}">
                <a16:creationId xmlns:a16="http://schemas.microsoft.com/office/drawing/2014/main" id="{858696C1-E369-488A-8CB8-BA5CD555F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44"/>
          <a:stretch/>
        </p:blipFill>
        <p:spPr bwMode="auto">
          <a:xfrm>
            <a:off x="0" y="0"/>
            <a:ext cx="37137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37C52D3-FAF3-4ECD-9FBE-2267718397FC}"/>
              </a:ext>
            </a:extLst>
          </p:cNvPr>
          <p:cNvSpPr txBox="1">
            <a:spLocks/>
          </p:cNvSpPr>
          <p:nvPr/>
        </p:nvSpPr>
        <p:spPr>
          <a:xfrm>
            <a:off x="0" y="1052736"/>
            <a:ext cx="3713747" cy="7920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목 차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608E1CEC-1616-422A-B20F-612500F1EF01}"/>
              </a:ext>
            </a:extLst>
          </p:cNvPr>
          <p:cNvSpPr txBox="1">
            <a:spLocks/>
          </p:cNvSpPr>
          <p:nvPr/>
        </p:nvSpPr>
        <p:spPr>
          <a:xfrm>
            <a:off x="4016896" y="1124248"/>
            <a:ext cx="5889104" cy="3744912"/>
          </a:xfrm>
          <a:prstGeom prst="rect">
            <a:avLst/>
          </a:prstGeom>
        </p:spPr>
        <p:txBody>
          <a:bodyPr/>
          <a:lstStyle>
            <a:lvl1pPr marL="265113" indent="-265113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dirty="0"/>
              <a:t>프로젝트 배경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프로젝트 내용 </a:t>
            </a:r>
            <a:r>
              <a:rPr lang="en-US" altLang="ko-KR" dirty="0"/>
              <a:t>– </a:t>
            </a:r>
            <a:r>
              <a:rPr lang="ko-KR" altLang="en-US" dirty="0"/>
              <a:t>프론트 프레임워크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프로젝트 내용 </a:t>
            </a:r>
            <a:r>
              <a:rPr lang="en-US" altLang="ko-KR" dirty="0"/>
              <a:t>– </a:t>
            </a:r>
            <a:r>
              <a:rPr lang="ko-KR" altLang="en-US" dirty="0"/>
              <a:t>백 프레임워크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영화 추천 알고리즘 </a:t>
            </a:r>
            <a:r>
              <a:rPr lang="en-US" altLang="ko-KR" dirty="0"/>
              <a:t>– </a:t>
            </a:r>
            <a:r>
              <a:rPr lang="ko-KR" altLang="en-US" dirty="0"/>
              <a:t>빅데이터 </a:t>
            </a:r>
            <a:r>
              <a:rPr lang="ko-KR" altLang="en-US" dirty="0" err="1"/>
              <a:t>머신러닝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64934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35EE9-1FAE-4382-BBBF-59D290BC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Vue </a:t>
            </a:r>
            <a:r>
              <a:rPr lang="ko-KR" altLang="en-US" dirty="0"/>
              <a:t>컴포넌트 구조</a:t>
            </a:r>
            <a:r>
              <a:rPr lang="en-US" altLang="ko-KR" dirty="0"/>
              <a:t>(</a:t>
            </a:r>
            <a:r>
              <a:rPr lang="ko-KR" altLang="en-US" dirty="0"/>
              <a:t>상위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2AEB81-748C-46ED-A32B-57C322A3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5BB6A3-A915-4658-A556-7595EC7DE95B}"/>
              </a:ext>
            </a:extLst>
          </p:cNvPr>
          <p:cNvSpPr/>
          <p:nvPr/>
        </p:nvSpPr>
        <p:spPr>
          <a:xfrm>
            <a:off x="5976057" y="3541275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MovieList.vue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C4B09C-C330-4BF7-876F-C5CFD57CBACC}"/>
              </a:ext>
            </a:extLst>
          </p:cNvPr>
          <p:cNvSpPr/>
          <p:nvPr/>
        </p:nvSpPr>
        <p:spPr>
          <a:xfrm>
            <a:off x="5973318" y="1238337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App.vue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C6DDD4-834A-4244-B35A-6F43AF619CF3}"/>
              </a:ext>
            </a:extLst>
          </p:cNvPr>
          <p:cNvSpPr/>
          <p:nvPr/>
        </p:nvSpPr>
        <p:spPr>
          <a:xfrm>
            <a:off x="5976057" y="2005983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NavBar.vue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24934C-7FC6-4DE4-BC0E-24817BE5E607}"/>
              </a:ext>
            </a:extLst>
          </p:cNvPr>
          <p:cNvSpPr/>
          <p:nvPr/>
        </p:nvSpPr>
        <p:spPr>
          <a:xfrm>
            <a:off x="5976057" y="2773629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router-view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3AA254-3EF0-4ACC-AFDD-2BEE7E207CF4}"/>
              </a:ext>
            </a:extLst>
          </p:cNvPr>
          <p:cNvSpPr/>
          <p:nvPr/>
        </p:nvSpPr>
        <p:spPr>
          <a:xfrm>
            <a:off x="4258356" y="2773629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router-link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F79857-A9BB-4B8E-A356-EB559A912480}"/>
              </a:ext>
            </a:extLst>
          </p:cNvPr>
          <p:cNvSpPr/>
          <p:nvPr/>
        </p:nvSpPr>
        <p:spPr>
          <a:xfrm>
            <a:off x="4258356" y="3541275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Login.vue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SignUp.vue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5E9705-663C-4820-9F3C-01896AFABEE8}"/>
              </a:ext>
            </a:extLst>
          </p:cNvPr>
          <p:cNvSpPr/>
          <p:nvPr/>
        </p:nvSpPr>
        <p:spPr>
          <a:xfrm>
            <a:off x="5976057" y="4308921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MovieDetail.vue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78497A-E801-4D9F-AFBA-B0182FBF9F17}"/>
              </a:ext>
            </a:extLst>
          </p:cNvPr>
          <p:cNvSpPr/>
          <p:nvPr/>
        </p:nvSpPr>
        <p:spPr>
          <a:xfrm>
            <a:off x="9381127" y="3541275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Curator.vue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F5DF75-CB68-4956-8929-2044B53890D7}"/>
              </a:ext>
            </a:extLst>
          </p:cNvPr>
          <p:cNvSpPr/>
          <p:nvPr/>
        </p:nvSpPr>
        <p:spPr>
          <a:xfrm>
            <a:off x="7693758" y="3541275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Search.vue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53E9C6-B307-45B6-BF22-081B3C4009B2}"/>
              </a:ext>
            </a:extLst>
          </p:cNvPr>
          <p:cNvSpPr/>
          <p:nvPr/>
        </p:nvSpPr>
        <p:spPr>
          <a:xfrm>
            <a:off x="5976057" y="5076567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ArticleDetail.vue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C820EF5-E9D3-4C58-B26E-8D4208A92E75}"/>
              </a:ext>
            </a:extLst>
          </p:cNvPr>
          <p:cNvSpPr/>
          <p:nvPr/>
        </p:nvSpPr>
        <p:spPr>
          <a:xfrm>
            <a:off x="822954" y="3541012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320BB3-F0E4-403C-8F95-EDA29ACD5CA9}"/>
              </a:ext>
            </a:extLst>
          </p:cNvPr>
          <p:cNvSpPr/>
          <p:nvPr/>
        </p:nvSpPr>
        <p:spPr>
          <a:xfrm>
            <a:off x="2540655" y="3541013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Profile.vue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603374-AFC6-4B71-B6FC-C0F7039465C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763113" y="1851420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79AE616-4983-49EC-B639-D32EA8CF660C}"/>
              </a:ext>
            </a:extLst>
          </p:cNvPr>
          <p:cNvCxnSpPr>
            <a:cxnSpLocks/>
          </p:cNvCxnSpPr>
          <p:nvPr/>
        </p:nvCxnSpPr>
        <p:spPr>
          <a:xfrm>
            <a:off x="6763113" y="2621874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4B4482-62C7-4B8B-A39A-DB67A8C72BE0}"/>
              </a:ext>
            </a:extLst>
          </p:cNvPr>
          <p:cNvCxnSpPr>
            <a:cxnSpLocks/>
          </p:cNvCxnSpPr>
          <p:nvPr/>
        </p:nvCxnSpPr>
        <p:spPr>
          <a:xfrm>
            <a:off x="6763111" y="3392124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2BA8CBF-F21F-4C4D-9592-1927CBF77262}"/>
              </a:ext>
            </a:extLst>
          </p:cNvPr>
          <p:cNvCxnSpPr>
            <a:cxnSpLocks/>
          </p:cNvCxnSpPr>
          <p:nvPr/>
        </p:nvCxnSpPr>
        <p:spPr>
          <a:xfrm>
            <a:off x="6763113" y="4154357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1C796-A200-4B9F-B7A5-C7A4D79D10D2}"/>
              </a:ext>
            </a:extLst>
          </p:cNvPr>
          <p:cNvCxnSpPr>
            <a:cxnSpLocks/>
          </p:cNvCxnSpPr>
          <p:nvPr/>
        </p:nvCxnSpPr>
        <p:spPr>
          <a:xfrm>
            <a:off x="6763113" y="4922004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998662B-D515-45BB-9A4C-94614A3D6C14}"/>
              </a:ext>
            </a:extLst>
          </p:cNvPr>
          <p:cNvCxnSpPr>
            <a:cxnSpLocks/>
          </p:cNvCxnSpPr>
          <p:nvPr/>
        </p:nvCxnSpPr>
        <p:spPr>
          <a:xfrm>
            <a:off x="5048145" y="2686986"/>
            <a:ext cx="17231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AF23D95-C2E9-4C14-88D4-DD8A8629EDAB}"/>
              </a:ext>
            </a:extLst>
          </p:cNvPr>
          <p:cNvCxnSpPr>
            <a:cxnSpLocks/>
          </p:cNvCxnSpPr>
          <p:nvPr/>
        </p:nvCxnSpPr>
        <p:spPr>
          <a:xfrm>
            <a:off x="5050884" y="2686986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90D1391-1A57-4C9B-A667-9CD722E48471}"/>
              </a:ext>
            </a:extLst>
          </p:cNvPr>
          <p:cNvCxnSpPr>
            <a:cxnSpLocks/>
          </p:cNvCxnSpPr>
          <p:nvPr/>
        </p:nvCxnSpPr>
        <p:spPr>
          <a:xfrm>
            <a:off x="3325307" y="3457075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EC6C2B3-33BB-4CC7-BAFE-CF67468C03BC}"/>
              </a:ext>
            </a:extLst>
          </p:cNvPr>
          <p:cNvCxnSpPr>
            <a:cxnSpLocks/>
          </p:cNvCxnSpPr>
          <p:nvPr/>
        </p:nvCxnSpPr>
        <p:spPr>
          <a:xfrm>
            <a:off x="1613188" y="3457075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B6A882-5EB2-4908-B351-6279C1F995D5}"/>
              </a:ext>
            </a:extLst>
          </p:cNvPr>
          <p:cNvCxnSpPr>
            <a:cxnSpLocks/>
          </p:cNvCxnSpPr>
          <p:nvPr/>
        </p:nvCxnSpPr>
        <p:spPr>
          <a:xfrm>
            <a:off x="5056478" y="3457075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7B31790-D373-46D8-AD57-12C52576C2F9}"/>
              </a:ext>
            </a:extLst>
          </p:cNvPr>
          <p:cNvCxnSpPr>
            <a:cxnSpLocks/>
          </p:cNvCxnSpPr>
          <p:nvPr/>
        </p:nvCxnSpPr>
        <p:spPr>
          <a:xfrm>
            <a:off x="8483092" y="3457075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DA7F58F-F04C-4FF5-A4C4-81A9E1E0CC29}"/>
              </a:ext>
            </a:extLst>
          </p:cNvPr>
          <p:cNvCxnSpPr>
            <a:cxnSpLocks/>
          </p:cNvCxnSpPr>
          <p:nvPr/>
        </p:nvCxnSpPr>
        <p:spPr>
          <a:xfrm>
            <a:off x="10171397" y="3457075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F20B437-5E21-42D5-968D-6F6B919E6B9F}"/>
              </a:ext>
            </a:extLst>
          </p:cNvPr>
          <p:cNvCxnSpPr>
            <a:cxnSpLocks/>
          </p:cNvCxnSpPr>
          <p:nvPr/>
        </p:nvCxnSpPr>
        <p:spPr>
          <a:xfrm>
            <a:off x="1612748" y="3457075"/>
            <a:ext cx="855817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92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NavBar.vue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0568" y="6498384"/>
            <a:ext cx="668343" cy="359616"/>
          </a:xfrm>
        </p:spPr>
        <p:txBody>
          <a:bodyPr/>
          <a:lstStyle/>
          <a:p>
            <a:fld id="{A65A5C87-DF58-40C8-B092-1DE63DB4547E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43867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Fixed Top </a:t>
            </a:r>
            <a:r>
              <a:rPr lang="ko-KR" altLang="en-US" sz="1500" dirty="0"/>
              <a:t>되어</a:t>
            </a:r>
            <a:r>
              <a:rPr lang="en-US" altLang="ko-KR" sz="1500" dirty="0"/>
              <a:t>, </a:t>
            </a:r>
            <a:r>
              <a:rPr lang="ko-KR" altLang="en-US" sz="1500" dirty="0"/>
              <a:t>어떤 상황에서도 세 번 클릭 안에 원하는 곳으로 갈 수 있게 해주는 </a:t>
            </a:r>
            <a:r>
              <a:rPr lang="en-US" altLang="ko-KR" sz="1500" dirty="0"/>
              <a:t>UX</a:t>
            </a:r>
            <a:r>
              <a:rPr lang="ko-KR" altLang="en-US" sz="1500" dirty="0"/>
              <a:t>를 제공</a:t>
            </a:r>
            <a:endParaRPr lang="en-US" altLang="ko-KR" sz="1500" dirty="0"/>
          </a:p>
          <a:p>
            <a:pPr algn="just"/>
            <a:r>
              <a:rPr lang="ko-KR" altLang="en-US" sz="1500" dirty="0"/>
              <a:t>손님</a:t>
            </a:r>
            <a:r>
              <a:rPr lang="en-US" altLang="ko-KR" sz="1500" dirty="0"/>
              <a:t> / </a:t>
            </a:r>
            <a:r>
              <a:rPr lang="ko-KR" altLang="en-US" sz="1500" dirty="0"/>
              <a:t>구글 로그인 </a:t>
            </a:r>
            <a:r>
              <a:rPr lang="en-US" altLang="ko-KR" sz="1500" dirty="0"/>
              <a:t>/ </a:t>
            </a:r>
            <a:r>
              <a:rPr lang="ko-KR" altLang="en-US" sz="1500" dirty="0"/>
              <a:t>회원 상태에 따라서 로그인 </a:t>
            </a:r>
            <a:r>
              <a:rPr lang="en-US" altLang="ko-KR" sz="1500" dirty="0"/>
              <a:t>/ </a:t>
            </a:r>
            <a:r>
              <a:rPr lang="ko-KR" altLang="en-US" sz="1500" dirty="0"/>
              <a:t>회원가입 </a:t>
            </a:r>
            <a:r>
              <a:rPr lang="en-US" altLang="ko-KR" sz="1500" dirty="0"/>
              <a:t>/ </a:t>
            </a:r>
            <a:r>
              <a:rPr lang="ko-KR" altLang="en-US" sz="1500" dirty="0"/>
              <a:t>로그아웃 등의 표현이 달라집니다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367280"/>
            <a:ext cx="10493987" cy="370504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22831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</a:rPr>
              <a:t>NavBar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ECD12B-EEEF-421D-B9F6-1AF35E74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40" y="3077630"/>
            <a:ext cx="9511824" cy="9048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5C898B1-DDF5-41A5-8190-E331D5A71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38" y="4615365"/>
            <a:ext cx="9511823" cy="86471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349844-05F7-492D-967D-818DD99B169E}"/>
              </a:ext>
            </a:extLst>
          </p:cNvPr>
          <p:cNvSpPr/>
          <p:nvPr/>
        </p:nvSpPr>
        <p:spPr>
          <a:xfrm>
            <a:off x="1177838" y="2778003"/>
            <a:ext cx="6891732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[Guest </a:t>
            </a:r>
            <a:r>
              <a:rPr lang="ko-KR" altLang="en-US" sz="1100" b="1" dirty="0"/>
              <a:t>화면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A7948E-2BDC-4653-9745-9B30EFB76F1F}"/>
              </a:ext>
            </a:extLst>
          </p:cNvPr>
          <p:cNvSpPr/>
          <p:nvPr/>
        </p:nvSpPr>
        <p:spPr>
          <a:xfrm>
            <a:off x="1177838" y="4281725"/>
            <a:ext cx="6891732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/>
              <a:t>[</a:t>
            </a:r>
            <a:r>
              <a:rPr lang="ko-KR" altLang="en-US" sz="1100" b="1" dirty="0"/>
              <a:t>회원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화면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995116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Home.vue</a:t>
            </a:r>
            <a:r>
              <a:rPr lang="en-US" altLang="ko-KR" dirty="0"/>
              <a:t>(/)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Movie Curators</a:t>
            </a:r>
            <a:r>
              <a:rPr lang="ko-KR" altLang="en-US" sz="1500" dirty="0"/>
              <a:t>에 진입하게 되면 제일 먼저 마주하게 되는 메인 화면을 관리하는 상위 컴포넌트</a:t>
            </a:r>
            <a:endParaRPr lang="en-US" altLang="ko-KR" sz="1500" dirty="0"/>
          </a:p>
          <a:p>
            <a:pPr algn="just"/>
            <a:r>
              <a:rPr lang="en-US" altLang="ko-KR" sz="1500" dirty="0" err="1"/>
              <a:t>MovieReferenceTitle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MovieReferenceCurator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MovieReferenceExtra</a:t>
            </a:r>
            <a:r>
              <a:rPr lang="ko-KR" altLang="en-US" sz="1500" dirty="0"/>
              <a:t>를</a:t>
            </a:r>
            <a:r>
              <a:rPr lang="en-US" altLang="ko-KR" sz="1500" dirty="0"/>
              <a:t> </a:t>
            </a:r>
            <a:r>
              <a:rPr lang="ko-KR" altLang="en-US" sz="1500" dirty="0"/>
              <a:t>하위 컴포넌트로 가짐</a:t>
            </a:r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11009"/>
            <a:ext cx="10493987" cy="3361318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5534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Home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8997C2-6B7A-4B29-8FEC-88E3ADAFC24F}"/>
              </a:ext>
            </a:extLst>
          </p:cNvPr>
          <p:cNvSpPr/>
          <p:nvPr/>
        </p:nvSpPr>
        <p:spPr>
          <a:xfrm>
            <a:off x="3096088" y="3628020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DB30CD-1C7A-44D7-BB8D-226D28015912}"/>
              </a:ext>
            </a:extLst>
          </p:cNvPr>
          <p:cNvSpPr/>
          <p:nvPr/>
        </p:nvSpPr>
        <p:spPr>
          <a:xfrm>
            <a:off x="3096088" y="4395666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HomeReferenceCurator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en-US" altLang="ko-KR" sz="1000" dirty="0" err="1">
                <a:solidFill>
                  <a:schemeClr val="tx1"/>
                </a:solidFill>
              </a:rPr>
              <a:t>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14E92B-7978-4AC2-81E3-1B6BEE1E1C42}"/>
              </a:ext>
            </a:extLst>
          </p:cNvPr>
          <p:cNvSpPr/>
          <p:nvPr/>
        </p:nvSpPr>
        <p:spPr>
          <a:xfrm>
            <a:off x="1378387" y="4395666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HomeReferenceMovie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en-US" altLang="ko-KR" sz="1000" dirty="0" err="1">
                <a:solidFill>
                  <a:schemeClr val="tx1"/>
                </a:solidFill>
              </a:rPr>
              <a:t>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307DD66-2391-4535-91B4-B28232F6889A}"/>
              </a:ext>
            </a:extLst>
          </p:cNvPr>
          <p:cNvCxnSpPr>
            <a:cxnSpLocks/>
          </p:cNvCxnSpPr>
          <p:nvPr/>
        </p:nvCxnSpPr>
        <p:spPr>
          <a:xfrm>
            <a:off x="3883144" y="4243911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93566CF-2C35-4A9E-9EF8-5E7374B2CAA4}"/>
              </a:ext>
            </a:extLst>
          </p:cNvPr>
          <p:cNvCxnSpPr>
            <a:cxnSpLocks/>
          </p:cNvCxnSpPr>
          <p:nvPr/>
        </p:nvCxnSpPr>
        <p:spPr>
          <a:xfrm>
            <a:off x="2168176" y="4309023"/>
            <a:ext cx="343540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4FC7AF-9CA4-43A7-A093-D51E10F22D40}"/>
              </a:ext>
            </a:extLst>
          </p:cNvPr>
          <p:cNvCxnSpPr>
            <a:cxnSpLocks/>
          </p:cNvCxnSpPr>
          <p:nvPr/>
        </p:nvCxnSpPr>
        <p:spPr>
          <a:xfrm>
            <a:off x="2170915" y="4309023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898775-37B9-4957-9A71-659C2240C00F}"/>
              </a:ext>
            </a:extLst>
          </p:cNvPr>
          <p:cNvSpPr/>
          <p:nvPr/>
        </p:nvSpPr>
        <p:spPr>
          <a:xfrm>
            <a:off x="4811051" y="4395666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HomeReferenceExtra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en-US" altLang="ko-KR" sz="1000" dirty="0" err="1">
                <a:solidFill>
                  <a:schemeClr val="tx1"/>
                </a:solidFill>
              </a:rPr>
              <a:t>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44E1B0-D7A7-4FCB-B12E-8529C223EADB}"/>
              </a:ext>
            </a:extLst>
          </p:cNvPr>
          <p:cNvCxnSpPr>
            <a:cxnSpLocks/>
          </p:cNvCxnSpPr>
          <p:nvPr/>
        </p:nvCxnSpPr>
        <p:spPr>
          <a:xfrm>
            <a:off x="5603579" y="4309023"/>
            <a:ext cx="0" cy="8393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AE1E33-1B72-43ED-A82F-65D86D0249FD}"/>
              </a:ext>
            </a:extLst>
          </p:cNvPr>
          <p:cNvSpPr/>
          <p:nvPr/>
        </p:nvSpPr>
        <p:spPr>
          <a:xfrm>
            <a:off x="6893509" y="3868521"/>
            <a:ext cx="3716856" cy="127727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/>
              <a:t>인구 통계학적 필터링 </a:t>
            </a:r>
            <a:r>
              <a:rPr lang="en-US" altLang="ko-KR" sz="1100" b="1" dirty="0"/>
              <a:t>(Demographic Filtering)</a:t>
            </a:r>
            <a:r>
              <a:rPr lang="ko-KR" altLang="en-US" sz="1100" b="1" dirty="0"/>
              <a:t>을 사용한 영화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편 선정</a:t>
            </a:r>
            <a:endParaRPr lang="en-US" altLang="ko-KR" sz="1100" b="1" dirty="0"/>
          </a:p>
          <a:p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홈은 자주 오는 경우가 많기 때문에 </a:t>
            </a:r>
            <a:r>
              <a:rPr lang="en-US" altLang="ko-KR" sz="1100" b="1" dirty="0" err="1"/>
              <a:t>vuex</a:t>
            </a:r>
            <a:r>
              <a:rPr lang="ko-KR" altLang="en-US" sz="1100" b="1" dirty="0"/>
              <a:t>의 </a:t>
            </a:r>
            <a:r>
              <a:rPr lang="en-US" altLang="ko-KR" sz="1100" b="1" dirty="0"/>
              <a:t>store</a:t>
            </a:r>
            <a:r>
              <a:rPr lang="ko-KR" altLang="en-US" sz="1100" b="1" dirty="0"/>
              <a:t>에 영화 정보를 저장해 두었다</a:t>
            </a:r>
            <a:r>
              <a:rPr lang="en-US" altLang="ko-KR" sz="1100" b="1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45890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Home-</a:t>
            </a:r>
            <a:r>
              <a:rPr lang="en-US" altLang="ko-KR" sz="2400" dirty="0" err="1">
                <a:solidFill>
                  <a:schemeClr val="tx1"/>
                </a:solidFill>
              </a:rPr>
              <a:t>HomeReferenceMovie</a:t>
            </a:r>
            <a:r>
              <a:rPr lang="en-US" altLang="ko-KR" dirty="0" err="1"/>
              <a:t>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Home </a:t>
            </a:r>
            <a:r>
              <a:rPr lang="ko-KR" altLang="en-US" sz="1500" dirty="0"/>
              <a:t>최상단에 배치</a:t>
            </a:r>
            <a:endParaRPr lang="en-US" altLang="ko-KR" sz="1500" dirty="0"/>
          </a:p>
          <a:p>
            <a:pPr algn="just"/>
            <a:r>
              <a:rPr lang="en-US" altLang="ko-KR" sz="1600" dirty="0" err="1">
                <a:solidFill>
                  <a:schemeClr val="tx1"/>
                </a:solidFill>
              </a:rPr>
              <a:t>HomeReferenceCurator</a:t>
            </a:r>
            <a:r>
              <a:rPr lang="ko-KR" altLang="en-US" sz="1600" dirty="0">
                <a:solidFill>
                  <a:schemeClr val="tx1"/>
                </a:solidFill>
              </a:rPr>
              <a:t>를 통해 밑에 배치될 영화 </a:t>
            </a:r>
            <a:r>
              <a:rPr lang="en-US" altLang="ko-KR" sz="1600" dirty="0">
                <a:solidFill>
                  <a:schemeClr val="tx1"/>
                </a:solidFill>
              </a:rPr>
              <a:t>12</a:t>
            </a:r>
            <a:r>
              <a:rPr lang="ko-KR" altLang="en-US" sz="1600" dirty="0">
                <a:solidFill>
                  <a:schemeClr val="tx1"/>
                </a:solidFill>
              </a:rPr>
              <a:t>편의 </a:t>
            </a:r>
            <a:r>
              <a:rPr lang="ko-KR" altLang="en-US" sz="1600" dirty="0" err="1">
                <a:solidFill>
                  <a:schemeClr val="tx1"/>
                </a:solidFill>
              </a:rPr>
              <a:t>백드롭이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캐로셀의</a:t>
            </a:r>
            <a:r>
              <a:rPr lang="ko-KR" altLang="en-US" sz="1600" dirty="0">
                <a:solidFill>
                  <a:schemeClr val="tx1"/>
                </a:solidFill>
              </a:rPr>
              <a:t> 형태로 제공됨</a:t>
            </a:r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255521"/>
            <a:ext cx="10493987" cy="3816806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0520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</a:rPr>
              <a:t>HomeReferenceMovie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726C19-9FD6-4BC5-ABB5-6D47817F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69" y="2970403"/>
            <a:ext cx="5824931" cy="26898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EC83C8-B444-4C80-AB23-61155E36A09A}"/>
              </a:ext>
            </a:extLst>
          </p:cNvPr>
          <p:cNvSpPr/>
          <p:nvPr/>
        </p:nvSpPr>
        <p:spPr>
          <a:xfrm>
            <a:off x="1784908" y="2620453"/>
            <a:ext cx="6891732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시간이 지나면 자동으로 다음 </a:t>
            </a:r>
            <a:r>
              <a:rPr lang="ko-KR" altLang="en-US" sz="1100" b="1" dirty="0" err="1"/>
              <a:t>백드롭으로</a:t>
            </a:r>
            <a:r>
              <a:rPr lang="ko-KR" altLang="en-US" sz="1100" b="1" dirty="0"/>
              <a:t> 넘어가며 가로화면을 축소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확대 하여도 그림이 망가지지 않는다</a:t>
            </a:r>
            <a:r>
              <a:rPr lang="en-US" altLang="ko-KR" sz="1100" b="1" dirty="0"/>
              <a:t>.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48782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Home-</a:t>
            </a:r>
            <a:r>
              <a:rPr lang="en-US" altLang="ko-KR" sz="2400" dirty="0" err="1">
                <a:solidFill>
                  <a:schemeClr val="tx1"/>
                </a:solidFill>
              </a:rPr>
              <a:t>HomeReferenceCurator</a:t>
            </a:r>
            <a:r>
              <a:rPr lang="en-US" altLang="ko-KR" dirty="0" err="1"/>
              <a:t>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Curator</a:t>
            </a:r>
            <a:r>
              <a:rPr lang="ko-KR" altLang="en-US" sz="1500" dirty="0"/>
              <a:t>들에게 좋은 평가를 받을 만한 영화들 </a:t>
            </a:r>
            <a:r>
              <a:rPr lang="en-US" altLang="ko-KR" sz="1500" dirty="0"/>
              <a:t>12</a:t>
            </a:r>
            <a:r>
              <a:rPr lang="ko-KR" altLang="en-US" sz="1500" dirty="0"/>
              <a:t>편을 빅데이터 </a:t>
            </a:r>
            <a:r>
              <a:rPr lang="ko-KR" altLang="en-US" sz="1500" dirty="0" err="1"/>
              <a:t>머신러닝</a:t>
            </a:r>
            <a:r>
              <a:rPr lang="ko-KR" altLang="en-US" sz="1500" dirty="0"/>
              <a:t> 프로세스를 이용하여 선정</a:t>
            </a:r>
            <a:endParaRPr lang="en-US" altLang="ko-KR" sz="1500" dirty="0"/>
          </a:p>
          <a:p>
            <a:pPr algn="just"/>
            <a:r>
              <a:rPr lang="ko-KR" altLang="en-US" sz="1500" dirty="0"/>
              <a:t>컨텐츠 기반 필터링을 이용하여 영화를 선정</a:t>
            </a:r>
            <a:r>
              <a:rPr lang="en-US" altLang="ko-KR" sz="1500" dirty="0"/>
              <a:t>, </a:t>
            </a:r>
            <a:r>
              <a:rPr lang="ko-KR" altLang="en-US" sz="1500" dirty="0"/>
              <a:t>각각의 영화 포스터에 마우스를 되면 사진이 확대된다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113279"/>
            <a:ext cx="10493987" cy="395904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96296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</a:rPr>
              <a:t>HomeReferenceCurator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3AE28C-55F6-4878-9FCB-667E4DF6A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9" y="2400554"/>
            <a:ext cx="6010981" cy="344429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FE47FE-362E-4D5A-ACB4-B94C2D6EC4DD}"/>
              </a:ext>
            </a:extLst>
          </p:cNvPr>
          <p:cNvSpPr/>
          <p:nvPr/>
        </p:nvSpPr>
        <p:spPr>
          <a:xfrm>
            <a:off x="7301629" y="2584614"/>
            <a:ext cx="3716856" cy="178510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/>
              <a:t>인구 통계학적 필터링 </a:t>
            </a:r>
            <a:r>
              <a:rPr lang="en-US" altLang="ko-KR" sz="1100" b="1" dirty="0"/>
              <a:t>(Demographic Filtering)</a:t>
            </a:r>
            <a:r>
              <a:rPr lang="ko-KR" altLang="en-US" sz="1100" b="1" dirty="0"/>
              <a:t>을 사용한 영화 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편 선정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마우스를 위에 </a:t>
            </a:r>
            <a:r>
              <a:rPr lang="ko-KR" altLang="en-US" sz="1100" b="1" dirty="0" err="1"/>
              <a:t>올려두면</a:t>
            </a:r>
            <a:r>
              <a:rPr lang="ko-KR" altLang="en-US" sz="1100" b="1" dirty="0"/>
              <a:t> 카드가 </a:t>
            </a:r>
            <a:r>
              <a:rPr lang="en-US" altLang="ko-KR" sz="1100" b="1" dirty="0"/>
              <a:t>25% </a:t>
            </a:r>
            <a:r>
              <a:rPr lang="ko-KR" altLang="en-US" sz="1100" b="1" dirty="0"/>
              <a:t>커지는 </a:t>
            </a:r>
            <a:r>
              <a:rPr lang="en-US" altLang="ko-KR" sz="1100" b="1" dirty="0"/>
              <a:t>transition </a:t>
            </a:r>
            <a:r>
              <a:rPr lang="ko-KR" altLang="en-US" sz="1100" b="1" dirty="0"/>
              <a:t>효과를 넣는 등 </a:t>
            </a:r>
            <a:r>
              <a:rPr lang="en-US" altLang="ko-KR" sz="1100" b="1" dirty="0"/>
              <a:t>UX</a:t>
            </a:r>
            <a:r>
              <a:rPr lang="ko-KR" altLang="en-US" sz="1100" b="1" dirty="0"/>
              <a:t>를 고려한 설계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홈은 자주 오는 경우가 많기 때문에 </a:t>
            </a:r>
            <a:r>
              <a:rPr lang="en-US" altLang="ko-KR" sz="1100" b="1" dirty="0" err="1"/>
              <a:t>vuex</a:t>
            </a:r>
            <a:r>
              <a:rPr lang="ko-KR" altLang="en-US" sz="1100" b="1" dirty="0"/>
              <a:t>의 </a:t>
            </a:r>
            <a:r>
              <a:rPr lang="en-US" altLang="ko-KR" sz="1100" b="1" dirty="0"/>
              <a:t>store</a:t>
            </a:r>
            <a:r>
              <a:rPr lang="ko-KR" altLang="en-US" sz="1100" b="1" dirty="0"/>
              <a:t>에 영화 정보를 저장해 두었다</a:t>
            </a:r>
            <a:r>
              <a:rPr lang="en-US" altLang="ko-KR" sz="1100" b="1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AFEFCB-3152-46CE-A173-F77ADB63CBAF}"/>
              </a:ext>
            </a:extLst>
          </p:cNvPr>
          <p:cNvSpPr/>
          <p:nvPr/>
        </p:nvSpPr>
        <p:spPr>
          <a:xfrm>
            <a:off x="8278644" y="4427250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HomeReferenceCurator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en-US" altLang="ko-KR" sz="1000" dirty="0" err="1">
                <a:solidFill>
                  <a:schemeClr val="tx1"/>
                </a:solidFill>
              </a:rPr>
              <a:t>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3C78A7-90FA-41C6-BDB2-E639BCE780DD}"/>
              </a:ext>
            </a:extLst>
          </p:cNvPr>
          <p:cNvSpPr/>
          <p:nvPr/>
        </p:nvSpPr>
        <p:spPr>
          <a:xfrm>
            <a:off x="8278644" y="5194896"/>
            <a:ext cx="1579589" cy="613083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MovieCard.vue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583B80-AC3D-413F-939E-758DB26D99D0}"/>
              </a:ext>
            </a:extLst>
          </p:cNvPr>
          <p:cNvCxnSpPr>
            <a:cxnSpLocks/>
          </p:cNvCxnSpPr>
          <p:nvPr/>
        </p:nvCxnSpPr>
        <p:spPr>
          <a:xfrm>
            <a:off x="9065700" y="5043141"/>
            <a:ext cx="2739" cy="154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38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Home-</a:t>
            </a:r>
            <a:r>
              <a:rPr lang="en-US" altLang="ko-KR" sz="2400" dirty="0" err="1">
                <a:solidFill>
                  <a:schemeClr val="tx1"/>
                </a:solidFill>
              </a:rPr>
              <a:t>HomeReferenceExtra</a:t>
            </a:r>
            <a:r>
              <a:rPr lang="en-US" altLang="ko-KR" dirty="0" err="1"/>
              <a:t>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이번 주</a:t>
            </a:r>
            <a:r>
              <a:rPr lang="en-US" altLang="ko-KR" sz="1500" dirty="0"/>
              <a:t>(</a:t>
            </a:r>
            <a:r>
              <a:rPr lang="ko-KR" altLang="en-US" sz="1500" dirty="0"/>
              <a:t>업로드 </a:t>
            </a:r>
            <a:r>
              <a:rPr lang="en-US" altLang="ko-KR" sz="1500" dirty="0"/>
              <a:t>7</a:t>
            </a:r>
            <a:r>
              <a:rPr lang="ko-KR" altLang="en-US" sz="1500" dirty="0"/>
              <a:t>일 이내의 평가</a:t>
            </a:r>
            <a:r>
              <a:rPr lang="en-US" altLang="ko-KR" sz="1500" dirty="0"/>
              <a:t>)</a:t>
            </a:r>
            <a:r>
              <a:rPr lang="ko-KR" altLang="en-US" sz="1500" dirty="0"/>
              <a:t>에서 가장 뜨거운 평가를 모아두었습니다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1731263"/>
            <a:ext cx="10493987" cy="4341064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5768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</a:rPr>
              <a:t>HomeReferenceExtra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DE9F01-61FC-4FB1-AA94-23B42468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52" y="2046416"/>
            <a:ext cx="3783634" cy="38130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E0D2E-AF06-4776-BD1D-537D5054B818}"/>
              </a:ext>
            </a:extLst>
          </p:cNvPr>
          <p:cNvSpPr/>
          <p:nvPr/>
        </p:nvSpPr>
        <p:spPr>
          <a:xfrm>
            <a:off x="6351109" y="2374448"/>
            <a:ext cx="3627120" cy="127727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b="1" dirty="0"/>
              <a:t>7</a:t>
            </a:r>
            <a:r>
              <a:rPr lang="ko-KR" altLang="en-US" sz="1100" b="1" dirty="0"/>
              <a:t>일 내에 올라온 모든 평가들 중에서 </a:t>
            </a:r>
            <a:r>
              <a:rPr lang="ko-KR" altLang="en-US" sz="1100" b="1" dirty="0" err="1"/>
              <a:t>좋아요와</a:t>
            </a:r>
            <a:r>
              <a:rPr lang="ko-KR" altLang="en-US" sz="1100" b="1" dirty="0"/>
              <a:t> 후원하기를 </a:t>
            </a:r>
            <a:r>
              <a:rPr lang="en-US" altLang="ko-KR" sz="1100" b="1" dirty="0"/>
              <a:t>Movie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Curators</a:t>
            </a:r>
            <a:r>
              <a:rPr lang="ko-KR" altLang="en-US" sz="1100" b="1" dirty="0"/>
              <a:t> 만의 계산식을 사용하여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상단에 표시한다</a:t>
            </a:r>
            <a:r>
              <a:rPr lang="en-US" altLang="ko-KR" sz="1100" b="1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계산식은 그때 그때 적용하는 것이 아닌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좋아요와</a:t>
            </a:r>
            <a:r>
              <a:rPr lang="ko-KR" altLang="en-US" sz="1100" b="1" dirty="0"/>
              <a:t> 후원하기 시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에 </a:t>
            </a:r>
            <a:r>
              <a:rPr lang="en-US" altLang="ko-KR" sz="1100" b="1" dirty="0"/>
              <a:t>score</a:t>
            </a:r>
            <a:r>
              <a:rPr lang="ko-KR" altLang="en-US" sz="1100" b="1" dirty="0"/>
              <a:t>을 저장하여 </a:t>
            </a:r>
            <a:r>
              <a:rPr lang="en-US" altLang="ko-KR" sz="1100" b="1" dirty="0"/>
              <a:t>DBMS</a:t>
            </a:r>
            <a:r>
              <a:rPr lang="ko-KR" altLang="en-US" sz="1100" b="1" dirty="0"/>
              <a:t>를 이용하여 빠르게 원하는 평가를 가져올 수 있게 하였다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F35B34-5ECF-4AEC-993E-5323AF7BFA3E}"/>
              </a:ext>
            </a:extLst>
          </p:cNvPr>
          <p:cNvSpPr/>
          <p:nvPr/>
        </p:nvSpPr>
        <p:spPr>
          <a:xfrm>
            <a:off x="6989061" y="4913820"/>
            <a:ext cx="1941669" cy="824985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832E1E-E75F-4574-86CC-9CA1EE4156C9}"/>
              </a:ext>
            </a:extLst>
          </p:cNvPr>
          <p:cNvSpPr/>
          <p:nvPr/>
        </p:nvSpPr>
        <p:spPr>
          <a:xfrm>
            <a:off x="6989061" y="3858480"/>
            <a:ext cx="1941669" cy="824985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A8679B-4FC7-4875-8A7C-E674E5827723}"/>
              </a:ext>
            </a:extLst>
          </p:cNvPr>
          <p:cNvSpPr/>
          <p:nvPr/>
        </p:nvSpPr>
        <p:spPr>
          <a:xfrm>
            <a:off x="8054953" y="4027702"/>
            <a:ext cx="756000" cy="504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ko-KR" altLang="en-US" sz="1000">
                <a:solidFill>
                  <a:srgbClr val="FFFFFF"/>
                </a:solidFill>
              </a:rPr>
              <a:t>후원하기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2E4785-07BE-4512-9F4B-D2BCB6E6A34E}"/>
              </a:ext>
            </a:extLst>
          </p:cNvPr>
          <p:cNvSpPr/>
          <p:nvPr/>
        </p:nvSpPr>
        <p:spPr>
          <a:xfrm>
            <a:off x="7132285" y="4027702"/>
            <a:ext cx="756000" cy="504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ko-KR" altLang="en-US" sz="1000">
                <a:solidFill>
                  <a:srgbClr val="FFFFFF"/>
                </a:solidFill>
              </a:rPr>
              <a:t>좋아요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C853E2-4D87-40BE-9BEA-565BABE3C3A2}"/>
              </a:ext>
            </a:extLst>
          </p:cNvPr>
          <p:cNvSpPr/>
          <p:nvPr/>
        </p:nvSpPr>
        <p:spPr>
          <a:xfrm>
            <a:off x="7548079" y="5065765"/>
            <a:ext cx="831600" cy="553157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ko-KR" altLang="en-US" sz="1000" dirty="0">
                <a:solidFill>
                  <a:srgbClr val="FFFFFF"/>
                </a:solidFill>
              </a:rPr>
              <a:t>변수 저장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56B70EB-BD20-4159-8078-17854BE47CE4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7455022" y="4586964"/>
            <a:ext cx="534062" cy="423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0A3FDB3-A297-4132-B39F-E21F11310169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8048534" y="4407413"/>
            <a:ext cx="260130" cy="508708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062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6CF7E-6135-4BAA-9248-7A29C26D8DA7}"/>
              </a:ext>
            </a:extLst>
          </p:cNvPr>
          <p:cNvSpPr/>
          <p:nvPr/>
        </p:nvSpPr>
        <p:spPr>
          <a:xfrm>
            <a:off x="7305041" y="2874826"/>
            <a:ext cx="3809999" cy="2436841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MovieList.vue</a:t>
            </a:r>
            <a:r>
              <a:rPr lang="en-US" altLang="ko-KR" dirty="0"/>
              <a:t> (/</a:t>
            </a:r>
            <a:r>
              <a:rPr lang="en-US" altLang="ko-KR" dirty="0" err="1"/>
              <a:t>movielist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 err="1"/>
              <a:t>NavBar</a:t>
            </a:r>
            <a:r>
              <a:rPr lang="ko-KR" altLang="en-US" sz="1500" dirty="0"/>
              <a:t>의 영화 탭에서 접근 가능한</a:t>
            </a:r>
            <a:r>
              <a:rPr lang="en-US" altLang="ko-KR" sz="1500" dirty="0"/>
              <a:t> </a:t>
            </a:r>
            <a:r>
              <a:rPr lang="ko-KR" altLang="en-US" sz="1500" dirty="0"/>
              <a:t>상위 컴포넌트</a:t>
            </a:r>
            <a:endParaRPr lang="en-US" altLang="ko-KR" sz="1500" dirty="0"/>
          </a:p>
          <a:p>
            <a:pPr algn="just"/>
            <a:r>
              <a:rPr lang="ko-KR" altLang="en-US" sz="1500" dirty="0"/>
              <a:t>영화가 분류되어 </a:t>
            </a:r>
            <a:r>
              <a:rPr lang="ko-KR" altLang="en-US" sz="1500" dirty="0" err="1"/>
              <a:t>인기순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최신순</a:t>
            </a:r>
            <a:r>
              <a:rPr lang="en-US" altLang="ko-KR" sz="1500" dirty="0"/>
              <a:t>, </a:t>
            </a:r>
            <a:r>
              <a:rPr lang="ko-KR" altLang="en-US" sz="1500" dirty="0"/>
              <a:t>평점순과 판타지</a:t>
            </a:r>
            <a:r>
              <a:rPr lang="en-US" altLang="ko-KR" sz="1500" dirty="0"/>
              <a:t>, </a:t>
            </a:r>
            <a:r>
              <a:rPr lang="ko-KR" altLang="en-US" sz="1500" dirty="0"/>
              <a:t>서부</a:t>
            </a:r>
            <a:r>
              <a:rPr lang="en-US" altLang="ko-KR" sz="1500" dirty="0"/>
              <a:t>, </a:t>
            </a:r>
            <a:r>
              <a:rPr lang="ko-KR" altLang="en-US" sz="1500" dirty="0"/>
              <a:t>로맨스 등 </a:t>
            </a:r>
            <a:r>
              <a:rPr lang="en-US" altLang="ko-KR" sz="1500" dirty="0"/>
              <a:t>19</a:t>
            </a:r>
            <a:r>
              <a:rPr lang="ko-KR" altLang="en-US" sz="1500" dirty="0"/>
              <a:t>종의 장르별로 구분되어 제공된다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3687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</a:rPr>
              <a:t>MovieList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C22CBC-33C5-45C9-96A0-27141C79E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20" y="2874826"/>
            <a:ext cx="5826153" cy="24368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D9E4E5-F262-4B45-8FCC-A0A5797BB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901" y="3429000"/>
            <a:ext cx="2624539" cy="16951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E9436C-6005-40FE-A599-AAC409A2F583}"/>
              </a:ext>
            </a:extLst>
          </p:cNvPr>
          <p:cNvSpPr/>
          <p:nvPr/>
        </p:nvSpPr>
        <p:spPr>
          <a:xfrm>
            <a:off x="7482512" y="2941366"/>
            <a:ext cx="3716856" cy="60016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마우스를 위에 </a:t>
            </a:r>
            <a:r>
              <a:rPr lang="ko-KR" altLang="en-US" sz="1100" b="1" dirty="0" err="1"/>
              <a:t>올려두면</a:t>
            </a:r>
            <a:r>
              <a:rPr lang="ko-KR" altLang="en-US" sz="1100" b="1" dirty="0"/>
              <a:t> 카드가 </a:t>
            </a:r>
            <a:r>
              <a:rPr lang="en-US" altLang="ko-KR" sz="1100" b="1" dirty="0"/>
              <a:t>25% </a:t>
            </a:r>
            <a:r>
              <a:rPr lang="ko-KR" altLang="en-US" sz="1100" b="1" dirty="0"/>
              <a:t>커지는 </a:t>
            </a:r>
            <a:r>
              <a:rPr lang="en-US" altLang="ko-KR" sz="1100" b="1" dirty="0"/>
              <a:t>transition </a:t>
            </a:r>
            <a:r>
              <a:rPr lang="ko-KR" altLang="en-US" sz="1100" b="1" dirty="0"/>
              <a:t>효과와 함께 영화 제목이 표시되는 등 </a:t>
            </a:r>
            <a:r>
              <a:rPr lang="en-US" altLang="ko-KR" sz="1100" b="1" dirty="0"/>
              <a:t>UX</a:t>
            </a:r>
            <a:r>
              <a:rPr lang="ko-KR" altLang="en-US" sz="1100" b="1" dirty="0"/>
              <a:t>를 고려한 설계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33720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검색기능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 err="1"/>
              <a:t>NavBar</a:t>
            </a:r>
            <a:r>
              <a:rPr lang="ko-KR" altLang="en-US" sz="1500" dirty="0"/>
              <a:t>의 영화 탭에서 접근 가능한</a:t>
            </a:r>
            <a:r>
              <a:rPr lang="en-US" altLang="ko-KR" sz="1500" dirty="0"/>
              <a:t> </a:t>
            </a:r>
            <a:r>
              <a:rPr lang="ko-KR" altLang="en-US" sz="1500" dirty="0"/>
              <a:t>상위 컴포넌트인 </a:t>
            </a:r>
            <a:r>
              <a:rPr lang="ko-KR" altLang="en-US" sz="1500" dirty="0" err="1"/>
              <a:t>큐레이터와</a:t>
            </a:r>
            <a:r>
              <a:rPr lang="ko-KR" altLang="en-US" sz="1500" dirty="0"/>
              <a:t> 검색은 직접 영화나 유저를 검색하고 탐색할 수 있는 기능을 제공</a:t>
            </a:r>
            <a:endParaRPr lang="en-US" altLang="ko-KR" sz="1500" dirty="0"/>
          </a:p>
          <a:p>
            <a:pPr algn="just"/>
            <a:r>
              <a:rPr lang="ko-KR" altLang="en-US" sz="1500" dirty="0"/>
              <a:t>검색기능부터는 구글로그인을 통한 </a:t>
            </a:r>
            <a:r>
              <a:rPr lang="en-US" altLang="ko-KR" sz="1500" dirty="0"/>
              <a:t>OAUTH</a:t>
            </a:r>
            <a:r>
              <a:rPr lang="ko-KR" altLang="en-US" sz="1500" dirty="0"/>
              <a:t>인증이나 회원가입이 필요</a:t>
            </a:r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407920"/>
            <a:ext cx="10493987" cy="366440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26895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검색기능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D0DA06-313F-4A2B-9D2B-E8033306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9" y="2845417"/>
            <a:ext cx="6673252" cy="285111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6FE9DA-2704-443B-B3E1-2B14C66CE6F0}"/>
              </a:ext>
            </a:extLst>
          </p:cNvPr>
          <p:cNvSpPr/>
          <p:nvPr/>
        </p:nvSpPr>
        <p:spPr>
          <a:xfrm>
            <a:off x="7978846" y="4289027"/>
            <a:ext cx="3187716" cy="54748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GOOGLE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OAUTH</a:t>
            </a:r>
            <a:r>
              <a:rPr lang="ko-KR" altLang="en-US" dirty="0">
                <a:solidFill>
                  <a:schemeClr val="tx1"/>
                </a:solidFill>
              </a:rPr>
              <a:t> 인증 지원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0015CC5-5C82-4642-AB28-31D65AAC1F2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59680" y="4562017"/>
            <a:ext cx="2919166" cy="754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D4B4DB-0C6F-4C5E-9FAA-A25A4CE36455}"/>
              </a:ext>
            </a:extLst>
          </p:cNvPr>
          <p:cNvSpPr/>
          <p:nvPr/>
        </p:nvSpPr>
        <p:spPr>
          <a:xfrm>
            <a:off x="7978846" y="5073297"/>
            <a:ext cx="3187716" cy="54748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빠른 회원가입 이동 지원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FF65D7-1F02-469B-A0F1-FBBC25E47BE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059680" y="5346664"/>
            <a:ext cx="2919166" cy="377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Search.vue</a:t>
            </a:r>
            <a:r>
              <a:rPr lang="en-US" altLang="ko-KR" dirty="0"/>
              <a:t> (/movie)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영화 검색은 장고의 </a:t>
            </a:r>
            <a:r>
              <a:rPr lang="en-US" altLang="ko-KR" sz="1500" dirty="0"/>
              <a:t>Q </a:t>
            </a:r>
            <a:r>
              <a:rPr lang="ko-KR" altLang="en-US" sz="1500" dirty="0"/>
              <a:t>필터를 사용하여 영어</a:t>
            </a:r>
            <a:r>
              <a:rPr lang="en-US" altLang="ko-KR" sz="1500" dirty="0"/>
              <a:t>, </a:t>
            </a:r>
            <a:r>
              <a:rPr lang="ko-KR" altLang="en-US" sz="1500" dirty="0"/>
              <a:t>한국어</a:t>
            </a:r>
            <a:r>
              <a:rPr lang="en-US" altLang="ko-KR" sz="1500" dirty="0"/>
              <a:t>, </a:t>
            </a:r>
            <a:r>
              <a:rPr lang="ko-KR" altLang="en-US" sz="1500" dirty="0"/>
              <a:t>숫자</a:t>
            </a:r>
            <a:r>
              <a:rPr lang="en-US" altLang="ko-KR" sz="1500" dirty="0"/>
              <a:t>, </a:t>
            </a:r>
            <a:r>
              <a:rPr lang="ko-KR" altLang="en-US" sz="1500" dirty="0"/>
              <a:t>띄어쓰기에 모두 대응할 수 있게 설정</a:t>
            </a:r>
            <a:endParaRPr lang="en-US" altLang="ko-KR" sz="1500" dirty="0"/>
          </a:p>
          <a:p>
            <a:pPr algn="just"/>
            <a:r>
              <a:rPr lang="ko-KR" altLang="en-US" sz="1500" dirty="0"/>
              <a:t>각각의 영화에 바로 이동할 수 있게 라우팅</a:t>
            </a:r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3687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Search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EEB888-8604-4CD3-B51F-587F38C2B50B}"/>
              </a:ext>
            </a:extLst>
          </p:cNvPr>
          <p:cNvSpPr/>
          <p:nvPr/>
        </p:nvSpPr>
        <p:spPr>
          <a:xfrm>
            <a:off x="7305041" y="2726210"/>
            <a:ext cx="3809999" cy="2958384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4F301A-B406-41DE-B1FE-16ECB429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401" y="3702130"/>
            <a:ext cx="2624539" cy="1695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424EEC-3430-49B1-BDBD-92D42FA702D3}"/>
              </a:ext>
            </a:extLst>
          </p:cNvPr>
          <p:cNvSpPr/>
          <p:nvPr/>
        </p:nvSpPr>
        <p:spPr>
          <a:xfrm>
            <a:off x="7481455" y="3025244"/>
            <a:ext cx="3586085" cy="76944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/>
              <a:t>하위 컴포넌트 </a:t>
            </a:r>
            <a:r>
              <a:rPr lang="en-US" altLang="ko-KR" sz="1100" b="1" dirty="0"/>
              <a:t>MovieCard2</a:t>
            </a:r>
            <a:r>
              <a:rPr lang="ko-KR" altLang="en-US" sz="1100" b="1" dirty="0"/>
              <a:t>를 재사용할 수 있게 구축하여 </a:t>
            </a:r>
            <a:r>
              <a:rPr lang="en-US" altLang="ko-KR" sz="1100" b="1" dirty="0" err="1"/>
              <a:t>MovieList</a:t>
            </a:r>
            <a:r>
              <a:rPr lang="ko-KR" altLang="en-US" sz="1100" b="1" dirty="0"/>
              <a:t>와 마찬가지로 </a:t>
            </a:r>
            <a:r>
              <a:rPr lang="en-US" altLang="ko-KR" sz="1100" b="1" dirty="0"/>
              <a:t>UX</a:t>
            </a:r>
            <a:r>
              <a:rPr lang="ko-KR" altLang="en-US" sz="1100" b="1" dirty="0"/>
              <a:t>를 고려한 설계를 구현</a:t>
            </a:r>
            <a:endParaRPr lang="en-US" altLang="ko-KR" sz="1100" b="1" dirty="0"/>
          </a:p>
          <a:p>
            <a:endParaRPr lang="ko-KR" altLang="en-US" sz="11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885660-17BC-4F05-8F33-9964EAA60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0" y="2726210"/>
            <a:ext cx="5927890" cy="29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65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Curator.vue</a:t>
            </a:r>
            <a:r>
              <a:rPr lang="en-US" altLang="ko-KR" dirty="0"/>
              <a:t> (/curator)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Curator</a:t>
            </a:r>
            <a:r>
              <a:rPr lang="ko-KR" altLang="en-US" sz="1500" dirty="0"/>
              <a:t>란 영화를 추천해 다른 사람들이 흥미로운 영화를 찾을 수 있도록 돕는 모든 유저들을 일컫는 단어</a:t>
            </a:r>
            <a:endParaRPr lang="en-US" altLang="ko-KR" sz="1500" dirty="0"/>
          </a:p>
          <a:p>
            <a:pPr algn="just"/>
            <a:r>
              <a:rPr lang="ko-KR" altLang="en-US" sz="1500" dirty="0"/>
              <a:t>유저 검색 또한 장고의 </a:t>
            </a:r>
            <a:r>
              <a:rPr lang="en-US" altLang="ko-KR" sz="1500" dirty="0"/>
              <a:t>Q </a:t>
            </a:r>
            <a:r>
              <a:rPr lang="ko-KR" altLang="en-US" sz="1500" dirty="0"/>
              <a:t>필터를 사용하여 영어</a:t>
            </a:r>
            <a:r>
              <a:rPr lang="en-US" altLang="ko-KR" sz="1500" dirty="0"/>
              <a:t>, </a:t>
            </a:r>
            <a:r>
              <a:rPr lang="ko-KR" altLang="en-US" sz="1500" dirty="0"/>
              <a:t>한국어</a:t>
            </a:r>
            <a:r>
              <a:rPr lang="en-US" altLang="ko-KR" sz="1500" dirty="0"/>
              <a:t>, </a:t>
            </a:r>
            <a:r>
              <a:rPr lang="ko-KR" altLang="en-US" sz="1500" dirty="0"/>
              <a:t>숫자</a:t>
            </a:r>
            <a:r>
              <a:rPr lang="en-US" altLang="ko-KR" sz="1500" dirty="0"/>
              <a:t>, </a:t>
            </a:r>
            <a:r>
              <a:rPr lang="ko-KR" altLang="en-US" sz="1500" dirty="0"/>
              <a:t>띄어쓰기에 모두 대응할 수 있게 설정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3687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C4912B-88D8-484D-BADE-3AF471FF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90" y="2715569"/>
            <a:ext cx="4023808" cy="29750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4D5C2-569C-4712-8622-4902D64B5995}"/>
              </a:ext>
            </a:extLst>
          </p:cNvPr>
          <p:cNvSpPr/>
          <p:nvPr/>
        </p:nvSpPr>
        <p:spPr>
          <a:xfrm>
            <a:off x="5542052" y="3172092"/>
            <a:ext cx="5410796" cy="54748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Curator</a:t>
            </a:r>
            <a:r>
              <a:rPr lang="ko-KR" altLang="en-US" dirty="0">
                <a:solidFill>
                  <a:schemeClr val="tx1"/>
                </a:solidFill>
              </a:rPr>
              <a:t>에 관한 개념은 생소할 수 있기에 위에 설명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009B2F7-1147-46CE-9B25-31F7EF2ADB5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110480" y="3445082"/>
            <a:ext cx="431572" cy="754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35AEB3-996C-4504-BA96-F8F140F864DF}"/>
              </a:ext>
            </a:extLst>
          </p:cNvPr>
          <p:cNvSpPr/>
          <p:nvPr/>
        </p:nvSpPr>
        <p:spPr>
          <a:xfrm>
            <a:off x="5542052" y="3782189"/>
            <a:ext cx="5410796" cy="54748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검색된 유저의 간략한 정보와 링크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6008CEF-1C2F-4D73-8C94-5737381260D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570480" y="4055933"/>
            <a:ext cx="2971572" cy="0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F4746F-B1A5-4205-9DF4-272686C1FE61}"/>
              </a:ext>
            </a:extLst>
          </p:cNvPr>
          <p:cNvSpPr/>
          <p:nvPr/>
        </p:nvSpPr>
        <p:spPr>
          <a:xfrm>
            <a:off x="5542052" y="4429537"/>
            <a:ext cx="5410796" cy="54748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검색된 유저의 최근 평가를 최대 셋까지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15F4151-9834-4182-8A8D-C877B65A92F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779520" y="4702527"/>
            <a:ext cx="1762532" cy="754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1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95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일반적으로 게시글이나 댓글에 적극적으로 </a:t>
            </a:r>
            <a:r>
              <a:rPr lang="en-US" altLang="ko-KR" sz="1500" dirty="0"/>
              <a:t>[</a:t>
            </a:r>
            <a:r>
              <a:rPr lang="ko-KR" altLang="en-US" sz="1500" dirty="0"/>
              <a:t>좋아요</a:t>
            </a:r>
            <a:r>
              <a:rPr lang="en-US" altLang="ko-KR" sz="1500" dirty="0"/>
              <a:t>]</a:t>
            </a:r>
            <a:r>
              <a:rPr lang="ko-KR" altLang="en-US" sz="1500" dirty="0"/>
              <a:t>를 하는 사람이 있을까</a:t>
            </a:r>
            <a:r>
              <a:rPr lang="en-US" altLang="ko-KR" sz="1500" dirty="0"/>
              <a:t>?</a:t>
            </a:r>
          </a:p>
          <a:p>
            <a:pPr algn="just"/>
            <a:r>
              <a:rPr lang="ko-KR" altLang="en-US" sz="1500" dirty="0"/>
              <a:t>커뮤니티에 비즈니스 모델</a:t>
            </a:r>
            <a:r>
              <a:rPr lang="en-US" altLang="ko-KR" sz="1500" dirty="0"/>
              <a:t> </a:t>
            </a:r>
            <a:r>
              <a:rPr lang="ko-KR" altLang="en-US" sz="1500" dirty="0"/>
              <a:t>추가하여 예상되는 사용자가 원하는 가치를 파악함으로써 </a:t>
            </a:r>
            <a:r>
              <a:rPr lang="en-US" altLang="ko-KR" sz="1500" dirty="0"/>
              <a:t>Hello World</a:t>
            </a:r>
            <a:r>
              <a:rPr lang="ko-KR" altLang="en-US" sz="1500" dirty="0"/>
              <a:t>를 넘어 </a:t>
            </a:r>
            <a:r>
              <a:rPr lang="ko-KR" altLang="en-US" sz="1500" dirty="0" err="1"/>
              <a:t>실전성있는</a:t>
            </a:r>
            <a:r>
              <a:rPr lang="ko-KR" altLang="en-US" sz="1500" dirty="0"/>
              <a:t> 프로젝트를 진행하게 해 줌</a:t>
            </a:r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415173"/>
            <a:ext cx="10493987" cy="3657154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26842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프로젝트 배경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4E40A1-1D72-49CF-AC89-63F09F461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047" y="3020303"/>
            <a:ext cx="2666667" cy="2666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614385-DEE9-4440-A946-2BA4D0ADF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36" y="3096240"/>
            <a:ext cx="1246723" cy="12467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D370AF-225A-44C1-A249-70629910C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37" y="4550016"/>
            <a:ext cx="1246723" cy="12467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1CB217-A49D-43CD-B02A-CDC1D0D1E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003" y="3042287"/>
            <a:ext cx="3264811" cy="24588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C358E9-5D00-4CFE-948C-90FE21B67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82363">
            <a:off x="4914967" y="3617135"/>
            <a:ext cx="1039525" cy="4524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5E01D7-2CA1-4868-9441-E92FFE378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835165">
            <a:off x="3861502" y="3848426"/>
            <a:ext cx="746418" cy="67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2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SignUp.vue</a:t>
            </a:r>
            <a:r>
              <a:rPr lang="en-US" altLang="ko-KR" dirty="0"/>
              <a:t> (/accounts/signup)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Curator </a:t>
            </a:r>
            <a:r>
              <a:rPr lang="ko-KR" altLang="en-US" sz="1500" dirty="0"/>
              <a:t>진입은 쉽지만</a:t>
            </a:r>
            <a:r>
              <a:rPr lang="en-US" altLang="ko-KR" sz="1500" dirty="0"/>
              <a:t>, </a:t>
            </a:r>
            <a:r>
              <a:rPr lang="ko-KR" altLang="en-US" sz="1500" dirty="0"/>
              <a:t>제공된 모든 서비스를 즐기기 위해서는 결국 회원가입을 해야만 하는 구조로 설계</a:t>
            </a:r>
            <a:endParaRPr lang="en-US" altLang="ko-KR" sz="1500" dirty="0"/>
          </a:p>
          <a:p>
            <a:pPr algn="just"/>
            <a:r>
              <a:rPr lang="ko-KR" altLang="en-US" sz="1500" dirty="0"/>
              <a:t>아이디와 비밀번호만 있으면 간단히 가입되지만 정보가 필요해지면 추가로 받는 </a:t>
            </a:r>
            <a:r>
              <a:rPr lang="en-US" altLang="ko-KR" sz="1500" dirty="0"/>
              <a:t>2</a:t>
            </a:r>
            <a:r>
              <a:rPr lang="ko-KR" altLang="en-US" sz="1500" dirty="0"/>
              <a:t>단계 가입구조를 채택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3687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Sign Up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982B18-439B-435A-B041-D44F8A3A3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32" y="2699049"/>
            <a:ext cx="3064399" cy="2960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5860A4-FA7D-469F-8BF7-532422C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05" y="2826242"/>
            <a:ext cx="2065107" cy="144750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60DD53E-93FC-46A4-8D38-FA83C46E1ED6}"/>
              </a:ext>
            </a:extLst>
          </p:cNvPr>
          <p:cNvSpPr/>
          <p:nvPr/>
        </p:nvSpPr>
        <p:spPr>
          <a:xfrm>
            <a:off x="4547574" y="2874826"/>
            <a:ext cx="1698848" cy="10801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9FBEF"/>
                </a:solidFill>
              </a:rPr>
              <a:t>실패</a:t>
            </a:r>
            <a:endParaRPr lang="ko-KR" altLang="en-US" b="1" dirty="0">
              <a:solidFill>
                <a:srgbClr val="F9FBEF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1748479-45A0-4E01-8415-5E9D1C6FD65A}"/>
              </a:ext>
            </a:extLst>
          </p:cNvPr>
          <p:cNvSpPr/>
          <p:nvPr/>
        </p:nvSpPr>
        <p:spPr>
          <a:xfrm>
            <a:off x="4547574" y="4533505"/>
            <a:ext cx="1698848" cy="10801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BEF"/>
                </a:solidFill>
              </a:rPr>
              <a:t>성공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5543C9-38DB-47F3-A545-25F8BA34C78C}"/>
              </a:ext>
            </a:extLst>
          </p:cNvPr>
          <p:cNvSpPr/>
          <p:nvPr/>
        </p:nvSpPr>
        <p:spPr>
          <a:xfrm>
            <a:off x="6330605" y="2499975"/>
            <a:ext cx="3716856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</a:t>
            </a:r>
            <a:r>
              <a:rPr lang="ko-KR" altLang="en-US" sz="1100" b="1" dirty="0"/>
              <a:t>각각의 상황에 맞는 </a:t>
            </a:r>
            <a:r>
              <a:rPr lang="en-US" altLang="ko-KR" sz="1100" b="1" dirty="0"/>
              <a:t>MODAL </a:t>
            </a:r>
            <a:r>
              <a:rPr lang="ko-KR" altLang="en-US" sz="1100" b="1" dirty="0"/>
              <a:t>출력</a:t>
            </a:r>
            <a:r>
              <a:rPr lang="en-US" altLang="ko-KR" sz="1100" b="1" dirty="0"/>
              <a:t>]</a:t>
            </a:r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D13D40F-FAFA-48C1-8E6C-2B5C9E1EB9B0}"/>
              </a:ext>
            </a:extLst>
          </p:cNvPr>
          <p:cNvSpPr/>
          <p:nvPr/>
        </p:nvSpPr>
        <p:spPr>
          <a:xfrm>
            <a:off x="6467590" y="4533505"/>
            <a:ext cx="1928121" cy="10801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BEF"/>
                </a:solidFill>
              </a:rPr>
              <a:t>자동 로그인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1E08C855-7BA3-4517-A750-4695983CA912}"/>
              </a:ext>
            </a:extLst>
          </p:cNvPr>
          <p:cNvSpPr/>
          <p:nvPr/>
        </p:nvSpPr>
        <p:spPr>
          <a:xfrm>
            <a:off x="8616879" y="4533505"/>
            <a:ext cx="1928121" cy="10801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BEF"/>
                </a:solidFill>
              </a:rPr>
              <a:t>홈으로 이동</a:t>
            </a:r>
          </a:p>
        </p:txBody>
      </p:sp>
    </p:spTree>
    <p:extLst>
      <p:ext uri="{BB962C8B-B14F-4D97-AF65-F5344CB8AC3E}">
        <p14:creationId xmlns:p14="http://schemas.microsoft.com/office/powerpoint/2010/main" val="275420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Login.vue</a:t>
            </a:r>
            <a:r>
              <a:rPr lang="en-US" altLang="ko-KR" dirty="0"/>
              <a:t> (/accounts/login)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로그인 화면에서는 비가입자가 일단 들어와 보는 상황을 고려하여</a:t>
            </a:r>
            <a:r>
              <a:rPr lang="en-US" altLang="ko-KR" sz="1500" dirty="0"/>
              <a:t>, OAUTH</a:t>
            </a:r>
            <a:r>
              <a:rPr lang="ko-KR" altLang="en-US" sz="1500" dirty="0"/>
              <a:t>를 제공하는 동시에 회원가입으로 얻을 수 있는 메리트를 얘기하며 권유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1911928"/>
            <a:ext cx="10493987" cy="416040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768739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Login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60DD53E-93FC-46A4-8D38-FA83C46E1ED6}"/>
              </a:ext>
            </a:extLst>
          </p:cNvPr>
          <p:cNvSpPr/>
          <p:nvPr/>
        </p:nvSpPr>
        <p:spPr>
          <a:xfrm>
            <a:off x="5580748" y="2348880"/>
            <a:ext cx="1698848" cy="8218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9FBEF"/>
                </a:solidFill>
              </a:rPr>
              <a:t>실패</a:t>
            </a:r>
            <a:endParaRPr lang="ko-KR" altLang="en-US" b="1" dirty="0">
              <a:solidFill>
                <a:srgbClr val="F9FBEF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5543C9-38DB-47F3-A545-25F8BA34C78C}"/>
              </a:ext>
            </a:extLst>
          </p:cNvPr>
          <p:cNvSpPr/>
          <p:nvPr/>
        </p:nvSpPr>
        <p:spPr>
          <a:xfrm>
            <a:off x="7235992" y="1990774"/>
            <a:ext cx="3716856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[</a:t>
            </a:r>
            <a:r>
              <a:rPr lang="ko-KR" altLang="en-US" sz="1100" b="1" dirty="0"/>
              <a:t>각각의 상황에 맞는 </a:t>
            </a:r>
            <a:r>
              <a:rPr lang="en-US" altLang="ko-KR" sz="1100" b="1" dirty="0"/>
              <a:t>MODAL </a:t>
            </a:r>
            <a:r>
              <a:rPr lang="ko-KR" altLang="en-US" sz="1100" b="1" dirty="0"/>
              <a:t>출력</a:t>
            </a:r>
            <a:r>
              <a:rPr lang="en-US" altLang="ko-KR" sz="1100" b="1" dirty="0"/>
              <a:t>]</a:t>
            </a:r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287268-B833-40AC-BAFB-01BDECC1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28" y="2550398"/>
            <a:ext cx="4376541" cy="30171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1B05B9-5125-4485-A103-F1100759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19" y="2263486"/>
            <a:ext cx="1769741" cy="116551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B2542C2-9344-4060-9FCB-F5039AC8E393}"/>
              </a:ext>
            </a:extLst>
          </p:cNvPr>
          <p:cNvSpPr/>
          <p:nvPr/>
        </p:nvSpPr>
        <p:spPr>
          <a:xfrm>
            <a:off x="5580748" y="3461553"/>
            <a:ext cx="3578912" cy="8218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BEF"/>
                </a:solidFill>
              </a:rPr>
              <a:t>성공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55549D9-720C-4F0B-8BA7-F39BB7A10272}"/>
              </a:ext>
            </a:extLst>
          </p:cNvPr>
          <p:cNvSpPr/>
          <p:nvPr/>
        </p:nvSpPr>
        <p:spPr>
          <a:xfrm>
            <a:off x="9341120" y="3461553"/>
            <a:ext cx="1630252" cy="8218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9FBEF"/>
                </a:solidFill>
              </a:rPr>
              <a:t>홈으로 이동</a:t>
            </a:r>
            <a:endParaRPr lang="ko-KR" altLang="en-US" b="1" dirty="0">
              <a:solidFill>
                <a:srgbClr val="F9FBEF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A44245-CD50-44F1-8934-1BC97BAA8C7C}"/>
              </a:ext>
            </a:extLst>
          </p:cNvPr>
          <p:cNvSpPr/>
          <p:nvPr/>
        </p:nvSpPr>
        <p:spPr>
          <a:xfrm>
            <a:off x="6580283" y="4384787"/>
            <a:ext cx="3187716" cy="429522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GOOGLE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OAUTH</a:t>
            </a:r>
            <a:r>
              <a:rPr lang="ko-KR" altLang="en-US" dirty="0">
                <a:solidFill>
                  <a:schemeClr val="tx1"/>
                </a:solidFill>
              </a:rPr>
              <a:t> 인증 지원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867BF-A635-47A0-A2BD-0CAC2297F82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661117" y="4598794"/>
            <a:ext cx="2919166" cy="754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7B8FDF-815C-4137-8194-582B4AF07F0D}"/>
              </a:ext>
            </a:extLst>
          </p:cNvPr>
          <p:cNvSpPr/>
          <p:nvPr/>
        </p:nvSpPr>
        <p:spPr>
          <a:xfrm>
            <a:off x="6580283" y="4978625"/>
            <a:ext cx="3187716" cy="44762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빠른 회원가입 이동 지원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5783E86-D7AC-4DC5-BB9E-D12C18D3B9E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661117" y="5202060"/>
            <a:ext cx="2919166" cy="377"/>
          </a:xfrm>
          <a:prstGeom prst="line">
            <a:avLst/>
          </a:prstGeom>
          <a:ln>
            <a:headEnd type="none" w="sm" len="sm"/>
            <a:tailEnd type="triangle" w="sm" len="sm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6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ArticleDetail.vue</a:t>
            </a:r>
            <a:r>
              <a:rPr lang="en-US" altLang="ko-KR" dirty="0"/>
              <a:t> (/article/:id)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157734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평가 글의</a:t>
            </a:r>
            <a:r>
              <a:rPr lang="en-US" altLang="ko-KR" sz="1500" dirty="0"/>
              <a:t> </a:t>
            </a:r>
            <a:r>
              <a:rPr lang="ko-KR" altLang="en-US" sz="1500" dirty="0"/>
              <a:t>좋아요</a:t>
            </a:r>
            <a:r>
              <a:rPr lang="en-US" altLang="ko-KR" sz="1500" dirty="0"/>
              <a:t>, </a:t>
            </a:r>
            <a:r>
              <a:rPr lang="ko-KR" altLang="en-US" sz="1500" dirty="0"/>
              <a:t>후원하기</a:t>
            </a:r>
            <a:r>
              <a:rPr lang="en-US" altLang="ko-KR" sz="1500" dirty="0"/>
              <a:t>, </a:t>
            </a:r>
            <a:r>
              <a:rPr lang="ko-KR" altLang="en-US" sz="1500" dirty="0"/>
              <a:t>수정</a:t>
            </a:r>
            <a:r>
              <a:rPr lang="en-US" altLang="ko-KR" sz="1500" dirty="0"/>
              <a:t>, </a:t>
            </a:r>
            <a:r>
              <a:rPr lang="ko-KR" altLang="en-US" sz="1500" dirty="0"/>
              <a:t>삭제 기능을 가지고 있음</a:t>
            </a:r>
            <a:endParaRPr lang="en-US" altLang="ko-KR" sz="1500" dirty="0"/>
          </a:p>
          <a:p>
            <a:pPr algn="just"/>
            <a:r>
              <a:rPr lang="ko-KR" altLang="en-US" sz="1500" dirty="0"/>
              <a:t>댓글 작성을 통해 다른 유저의 평가에 댓글 작성 가능</a:t>
            </a:r>
            <a:r>
              <a:rPr lang="en-US" altLang="ko-KR" sz="1500" dirty="0"/>
              <a:t> </a:t>
            </a:r>
          </a:p>
          <a:p>
            <a:pPr algn="just"/>
            <a:r>
              <a:rPr lang="ko-KR" altLang="en-US" sz="1500" dirty="0"/>
              <a:t>해당 평가에 달린 후원 글과 댓글을 순서대로 볼 수 있음</a:t>
            </a:r>
            <a:endParaRPr lang="en-US" altLang="ko-KR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E5CDD2-0F5E-44F2-9237-505E01EB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63" y="2870676"/>
            <a:ext cx="5070561" cy="26675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2E1268-1E0D-4490-A857-59CF3F07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856" y="2870676"/>
            <a:ext cx="5070561" cy="2667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DA1009-B161-4710-8CB3-EA3728EC3DD1}"/>
              </a:ext>
            </a:extLst>
          </p:cNvPr>
          <p:cNvSpPr txBox="1"/>
          <p:nvPr/>
        </p:nvSpPr>
        <p:spPr>
          <a:xfrm>
            <a:off x="1100254" y="5590256"/>
            <a:ext cx="993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평가 글에 대한 상세 페이지</a:t>
            </a:r>
            <a:r>
              <a:rPr lang="en-US" altLang="ko-KR" dirty="0"/>
              <a:t>		          </a:t>
            </a:r>
            <a:r>
              <a:rPr lang="ko-KR" altLang="en-US" dirty="0"/>
              <a:t>작성자만 사용가능한 평가 글 수정 페이지</a:t>
            </a:r>
          </a:p>
        </p:txBody>
      </p:sp>
    </p:spTree>
    <p:extLst>
      <p:ext uri="{BB962C8B-B14F-4D97-AF65-F5344CB8AC3E}">
        <p14:creationId xmlns:p14="http://schemas.microsoft.com/office/powerpoint/2010/main" val="1406481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ArticleDetail.vue</a:t>
            </a:r>
            <a:r>
              <a:rPr lang="en-US" altLang="ko-KR" dirty="0"/>
              <a:t> – </a:t>
            </a:r>
            <a:r>
              <a:rPr lang="ko-KR" altLang="en-US" dirty="0"/>
              <a:t>좋아요 </a:t>
            </a:r>
            <a:r>
              <a:rPr lang="en-US" altLang="ko-KR" dirty="0"/>
              <a:t>&amp; </a:t>
            </a:r>
            <a:r>
              <a:rPr lang="ko-KR" altLang="en-US" dirty="0"/>
              <a:t>후원하기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169310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유저는 본인이 원하는 평가에 대해 </a:t>
            </a:r>
            <a:r>
              <a:rPr lang="ko-KR" altLang="en-US" sz="1500" dirty="0" err="1"/>
              <a:t>좋아요와</a:t>
            </a:r>
            <a:r>
              <a:rPr lang="ko-KR" altLang="en-US" sz="1500" dirty="0"/>
              <a:t> 후원하기가능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본인이 보유한 마일리지 한도 내에서 해당 평가 글에 후원과 댓글작성 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후원금액에 따라 평가 글의 댓글들 중 상위에 노출됨</a:t>
            </a:r>
            <a:endParaRPr lang="en-US" altLang="ko-KR" sz="15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19B439-CCDB-4106-9040-FE3D238E2B33}"/>
              </a:ext>
            </a:extLst>
          </p:cNvPr>
          <p:cNvGraphicFramePr>
            <a:graphicFrameLocks noGrp="1"/>
          </p:cNvGraphicFramePr>
          <p:nvPr/>
        </p:nvGraphicFramePr>
        <p:xfrm>
          <a:off x="1025439" y="2812955"/>
          <a:ext cx="9984532" cy="318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2266">
                  <a:extLst>
                    <a:ext uri="{9D8B030D-6E8A-4147-A177-3AD203B41FA5}">
                      <a16:colId xmlns:a16="http://schemas.microsoft.com/office/drawing/2014/main" val="1374131987"/>
                    </a:ext>
                  </a:extLst>
                </a:gridCol>
                <a:gridCol w="4992266">
                  <a:extLst>
                    <a:ext uri="{9D8B030D-6E8A-4147-A177-3AD203B41FA5}">
                      <a16:colId xmlns:a16="http://schemas.microsoft.com/office/drawing/2014/main" val="2328646349"/>
                    </a:ext>
                  </a:extLst>
                </a:gridCol>
              </a:tblGrid>
              <a:tr h="10379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43419706"/>
                  </a:ext>
                </a:extLst>
              </a:tr>
              <a:tr h="4088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댓글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후원하기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56776"/>
                  </a:ext>
                </a:extLst>
              </a:tr>
              <a:tr h="13206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84793669"/>
                  </a:ext>
                </a:extLst>
              </a:tr>
              <a:tr h="4162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후원 댓글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 </a:t>
                      </a:r>
                      <a:r>
                        <a:rPr lang="ko-KR" altLang="en-US" dirty="0"/>
                        <a:t>후원한 댓글은 상위에 노출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01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719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MovieDetailInfo.vue</a:t>
            </a:r>
            <a:r>
              <a:rPr lang="en-US" altLang="ko-KR" dirty="0"/>
              <a:t> (/movie/:id)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선택한 영화에 대한 정보</a:t>
            </a:r>
            <a:r>
              <a:rPr lang="en-US" altLang="ko-KR" sz="1500" dirty="0"/>
              <a:t>(</a:t>
            </a:r>
            <a:r>
              <a:rPr lang="ko-KR" altLang="en-US" sz="1500" dirty="0"/>
              <a:t>제목</a:t>
            </a:r>
            <a:r>
              <a:rPr lang="en-US" altLang="ko-KR" sz="1500" dirty="0"/>
              <a:t>, </a:t>
            </a:r>
            <a:r>
              <a:rPr lang="ko-KR" altLang="en-US" sz="1500" dirty="0"/>
              <a:t>줄거리</a:t>
            </a:r>
            <a:r>
              <a:rPr lang="en-US" altLang="ko-KR" sz="1500" dirty="0"/>
              <a:t>, </a:t>
            </a:r>
            <a:r>
              <a:rPr lang="ko-KR" altLang="en-US" sz="1500" dirty="0"/>
              <a:t>분류태그</a:t>
            </a:r>
            <a:r>
              <a:rPr lang="en-US" altLang="ko-KR" sz="1500" dirty="0"/>
              <a:t>, </a:t>
            </a:r>
            <a:r>
              <a:rPr lang="ko-KR" altLang="en-US" sz="1500" dirty="0"/>
              <a:t>평점</a:t>
            </a:r>
            <a:r>
              <a:rPr lang="en-US" altLang="ko-KR" sz="1500" dirty="0"/>
              <a:t>, </a:t>
            </a:r>
            <a:r>
              <a:rPr lang="ko-KR" altLang="en-US" sz="1500" dirty="0"/>
              <a:t>개봉일</a:t>
            </a:r>
            <a:r>
              <a:rPr lang="en-US" altLang="ko-KR" sz="1500" dirty="0"/>
              <a:t>, </a:t>
            </a:r>
            <a:r>
              <a:rPr lang="ko-KR" altLang="en-US" sz="1500" dirty="0"/>
              <a:t>포스터</a:t>
            </a:r>
            <a:r>
              <a:rPr lang="en-US" altLang="ko-KR" sz="1500" dirty="0"/>
              <a:t>)</a:t>
            </a:r>
          </a:p>
          <a:p>
            <a:pPr algn="just"/>
            <a:r>
              <a:rPr lang="ko-KR" altLang="en-US" sz="1500" dirty="0"/>
              <a:t>선택한 영화에 대한 전반적인 내용을 볼 수 있는 타영화페이지와 비슷한 페이지</a:t>
            </a:r>
            <a:endParaRPr lang="en-US" altLang="ko-KR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97460C-53C5-42EC-B8F9-545B2896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9" y="2966224"/>
            <a:ext cx="10006834" cy="29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52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Movie-</a:t>
            </a:r>
            <a:r>
              <a:rPr lang="en-US" altLang="ko-KR" dirty="0" err="1"/>
              <a:t>MovieDetailRecommend.vue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선택한 영화와 비슷한 내용이나 배우가 나오는 영화를 빅데이터 기반으로 추천</a:t>
            </a:r>
            <a:endParaRPr lang="en-US" altLang="ko-KR" sz="1500" dirty="0"/>
          </a:p>
          <a:p>
            <a:pPr algn="just"/>
            <a:r>
              <a:rPr lang="en-US" altLang="ko-KR" sz="1500" dirty="0"/>
              <a:t>5</a:t>
            </a:r>
            <a:r>
              <a:rPr lang="ko-KR" altLang="en-US" sz="1500" dirty="0"/>
              <a:t>개의 추천 영화 중 관심있는 영화 포스터를 선택하면 해당 영화 상세페이지로 이동</a:t>
            </a:r>
            <a:endParaRPr lang="en-US" altLang="ko-KR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CC9472-4371-4BC6-BBDE-32F44501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9" y="2970279"/>
            <a:ext cx="10014268" cy="288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14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Movie-</a:t>
            </a:r>
            <a:r>
              <a:rPr lang="en-US" altLang="ko-KR" dirty="0" err="1"/>
              <a:t>MovieDetailArticleForm.vue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선택한 영화에 자신이 </a:t>
            </a:r>
            <a:r>
              <a:rPr lang="ko-KR" altLang="en-US" sz="1500" dirty="0" err="1"/>
              <a:t>별점을</a:t>
            </a:r>
            <a:r>
              <a:rPr lang="ko-KR" altLang="en-US" sz="1500" dirty="0"/>
              <a:t> </a:t>
            </a:r>
            <a:r>
              <a:rPr lang="en-US" altLang="ko-KR" sz="1500" dirty="0"/>
              <a:t>5</a:t>
            </a:r>
            <a:r>
              <a:rPr lang="ko-KR" altLang="en-US" sz="1500" dirty="0"/>
              <a:t>단계로 부여하고 제목과 내용을 통한 짧은 평가가능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등록한 평가는 다른 유저들과 공유하며 서로 후원하고 </a:t>
            </a:r>
            <a:r>
              <a:rPr lang="ko-KR" altLang="en-US" sz="1500" dirty="0" err="1"/>
              <a:t>좋아요를</a:t>
            </a:r>
            <a:r>
              <a:rPr lang="ko-KR" altLang="en-US" sz="1500" dirty="0"/>
              <a:t> 선택가능</a:t>
            </a:r>
            <a:endParaRPr lang="en-US" altLang="ko-KR" sz="15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FAD898-4338-478F-9C4C-BC041E361BFF}"/>
              </a:ext>
            </a:extLst>
          </p:cNvPr>
          <p:cNvGraphicFramePr>
            <a:graphicFrameLocks noGrp="1"/>
          </p:cNvGraphicFramePr>
          <p:nvPr/>
        </p:nvGraphicFramePr>
        <p:xfrm>
          <a:off x="1025439" y="2891827"/>
          <a:ext cx="10014268" cy="3040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7134">
                  <a:extLst>
                    <a:ext uri="{9D8B030D-6E8A-4147-A177-3AD203B41FA5}">
                      <a16:colId xmlns:a16="http://schemas.microsoft.com/office/drawing/2014/main" val="2520085827"/>
                    </a:ext>
                  </a:extLst>
                </a:gridCol>
                <a:gridCol w="5007134">
                  <a:extLst>
                    <a:ext uri="{9D8B030D-6E8A-4147-A177-3AD203B41FA5}">
                      <a16:colId xmlns:a16="http://schemas.microsoft.com/office/drawing/2014/main" val="2189735321"/>
                    </a:ext>
                  </a:extLst>
                </a:gridCol>
              </a:tblGrid>
              <a:tr h="30406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175344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42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Profile-</a:t>
            </a:r>
            <a:r>
              <a:rPr lang="en-US" altLang="ko-KR" dirty="0" err="1"/>
              <a:t>ProfileInfo.vue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992684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로그인한 계정의 기본적인 사항들을 수정하는 페이지</a:t>
            </a:r>
            <a:endParaRPr lang="en-US" altLang="ko-KR" sz="1500" dirty="0"/>
          </a:p>
          <a:p>
            <a:pPr algn="just"/>
            <a:r>
              <a:rPr lang="ko-KR" altLang="en-US" sz="1500" dirty="0"/>
              <a:t>프로필 수정버튼을 통해 사진</a:t>
            </a:r>
            <a:r>
              <a:rPr lang="en-US" altLang="ko-KR" sz="1500" dirty="0"/>
              <a:t>, </a:t>
            </a:r>
            <a:r>
              <a:rPr lang="ko-KR" altLang="en-US" sz="1500" dirty="0"/>
              <a:t>닉네임</a:t>
            </a:r>
            <a:r>
              <a:rPr lang="en-US" altLang="ko-KR" sz="1500" dirty="0"/>
              <a:t>, </a:t>
            </a:r>
            <a:r>
              <a:rPr lang="ko-KR" altLang="en-US" sz="1500" dirty="0"/>
              <a:t>자기소개 수정가능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마일리지 충전버튼을 통해 마일리지 충전가능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해당 계정의 작성 평가</a:t>
            </a:r>
            <a:r>
              <a:rPr lang="en-US" altLang="ko-KR" sz="1500" dirty="0"/>
              <a:t>, </a:t>
            </a:r>
            <a:r>
              <a:rPr lang="ko-KR" altLang="en-US" sz="1500" dirty="0"/>
              <a:t>댓글</a:t>
            </a:r>
            <a:r>
              <a:rPr lang="en-US" altLang="ko-KR" sz="1500" dirty="0"/>
              <a:t>, </a:t>
            </a:r>
            <a:r>
              <a:rPr lang="ko-KR" altLang="en-US" sz="1500" dirty="0"/>
              <a:t>후원 횟수</a:t>
            </a:r>
            <a:r>
              <a:rPr lang="en-US" altLang="ko-KR" sz="1500" dirty="0"/>
              <a:t>, </a:t>
            </a:r>
            <a:r>
              <a:rPr lang="ko-KR" altLang="en-US" sz="1500" dirty="0"/>
              <a:t>후원 받은 수 실시간 확인 가능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1336B25-2FC7-4705-84D9-A2619D3BBC7B}"/>
              </a:ext>
            </a:extLst>
          </p:cNvPr>
          <p:cNvGraphicFramePr>
            <a:graphicFrameLocks noGrp="1"/>
          </p:cNvGraphicFramePr>
          <p:nvPr/>
        </p:nvGraphicFramePr>
        <p:xfrm>
          <a:off x="1025439" y="2847264"/>
          <a:ext cx="10079808" cy="3018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9936">
                  <a:extLst>
                    <a:ext uri="{9D8B030D-6E8A-4147-A177-3AD203B41FA5}">
                      <a16:colId xmlns:a16="http://schemas.microsoft.com/office/drawing/2014/main" val="180849473"/>
                    </a:ext>
                  </a:extLst>
                </a:gridCol>
                <a:gridCol w="3359936">
                  <a:extLst>
                    <a:ext uri="{9D8B030D-6E8A-4147-A177-3AD203B41FA5}">
                      <a16:colId xmlns:a16="http://schemas.microsoft.com/office/drawing/2014/main" val="488383633"/>
                    </a:ext>
                  </a:extLst>
                </a:gridCol>
                <a:gridCol w="3359936">
                  <a:extLst>
                    <a:ext uri="{9D8B030D-6E8A-4147-A177-3AD203B41FA5}">
                      <a16:colId xmlns:a16="http://schemas.microsoft.com/office/drawing/2014/main" val="537896080"/>
                    </a:ext>
                  </a:extLst>
                </a:gridCol>
              </a:tblGrid>
              <a:tr h="301805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88093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07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Profile-</a:t>
            </a:r>
            <a:r>
              <a:rPr lang="en-US" altLang="ko-KR" dirty="0" err="1"/>
              <a:t>ProfileCuratorList.vue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해당 계정의 유저가 직접 후원한 </a:t>
            </a:r>
            <a:r>
              <a:rPr lang="ko-KR" altLang="en-US" sz="1500" dirty="0" err="1"/>
              <a:t>큐레이터들의</a:t>
            </a:r>
            <a:r>
              <a:rPr lang="ko-KR" altLang="en-US" sz="1500" dirty="0"/>
              <a:t> 프로필 사진을 제공</a:t>
            </a:r>
            <a:endParaRPr lang="en-US" altLang="ko-KR" sz="1500" dirty="0"/>
          </a:p>
          <a:p>
            <a:pPr algn="just"/>
            <a:r>
              <a:rPr lang="ko-KR" altLang="en-US" sz="1500" dirty="0"/>
              <a:t>찜 목록과 같은 기능</a:t>
            </a:r>
            <a:endParaRPr lang="en-US" altLang="ko-KR" sz="1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2436F5-4619-400C-9230-0901DDDB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01" y="2867094"/>
            <a:ext cx="10008971" cy="3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25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Profile-</a:t>
            </a:r>
            <a:r>
              <a:rPr lang="en-US" altLang="ko-KR" dirty="0" err="1"/>
              <a:t>ProfileArticleList.vue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587028"/>
            <a:ext cx="10493987" cy="347642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455780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F0F6CB7-FD00-47F5-A2E4-52C624E4A4F3}"/>
              </a:ext>
            </a:extLst>
          </p:cNvPr>
          <p:cNvSpPr txBox="1">
            <a:spLocks/>
          </p:cNvSpPr>
          <p:nvPr/>
        </p:nvSpPr>
        <p:spPr>
          <a:xfrm>
            <a:off x="942108" y="13197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해당 계정의 유저가 직접 </a:t>
            </a:r>
            <a:r>
              <a:rPr lang="ko-KR" altLang="en-US" sz="1500" dirty="0" err="1"/>
              <a:t>좋아요를</a:t>
            </a:r>
            <a:r>
              <a:rPr lang="ko-KR" altLang="en-US" sz="1500" dirty="0"/>
              <a:t> 누른 평가들을 제공</a:t>
            </a:r>
            <a:r>
              <a:rPr lang="en-US" altLang="ko-KR" sz="1500" dirty="0"/>
              <a:t>(</a:t>
            </a:r>
            <a:r>
              <a:rPr lang="en-US" altLang="ko-KR" sz="1500" dirty="0" err="1"/>
              <a:t>ArticleDetail</a:t>
            </a:r>
            <a:r>
              <a:rPr lang="en-US" altLang="ko-KR" sz="1500" dirty="0"/>
              <a:t>)</a:t>
            </a:r>
          </a:p>
          <a:p>
            <a:pPr algn="just"/>
            <a:r>
              <a:rPr lang="ko-KR" altLang="en-US" sz="1500" dirty="0"/>
              <a:t>평가 작성자의 닉네임을 선택하면 작성자의 상세페이지로 이동가능</a:t>
            </a:r>
            <a:endParaRPr lang="en-US" altLang="ko-KR" sz="15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FE9A231-E329-4623-9C47-820830ED239F}"/>
              </a:ext>
            </a:extLst>
          </p:cNvPr>
          <p:cNvGraphicFramePr>
            <a:graphicFrameLocks noGrp="1"/>
          </p:cNvGraphicFramePr>
          <p:nvPr/>
        </p:nvGraphicFramePr>
        <p:xfrm>
          <a:off x="1025439" y="2867143"/>
          <a:ext cx="10014268" cy="3065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7134">
                  <a:extLst>
                    <a:ext uri="{9D8B030D-6E8A-4147-A177-3AD203B41FA5}">
                      <a16:colId xmlns:a16="http://schemas.microsoft.com/office/drawing/2014/main" val="2173136621"/>
                    </a:ext>
                  </a:extLst>
                </a:gridCol>
                <a:gridCol w="5007134">
                  <a:extLst>
                    <a:ext uri="{9D8B030D-6E8A-4147-A177-3AD203B41FA5}">
                      <a16:colId xmlns:a16="http://schemas.microsoft.com/office/drawing/2014/main" val="1812610123"/>
                    </a:ext>
                  </a:extLst>
                </a:gridCol>
              </a:tblGrid>
              <a:tr h="30653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531270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562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89424CFB-95DE-4F58-89F3-A2048C8DA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40726"/>
              </p:ext>
            </p:extLst>
          </p:nvPr>
        </p:nvGraphicFramePr>
        <p:xfrm>
          <a:off x="708242" y="1816924"/>
          <a:ext cx="11262086" cy="4497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417">
                  <a:extLst>
                    <a:ext uri="{9D8B030D-6E8A-4147-A177-3AD203B41FA5}">
                      <a16:colId xmlns:a16="http://schemas.microsoft.com/office/drawing/2014/main" val="250995122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2907946498"/>
                    </a:ext>
                  </a:extLst>
                </a:gridCol>
                <a:gridCol w="1126209">
                  <a:extLst>
                    <a:ext uri="{9D8B030D-6E8A-4147-A177-3AD203B41FA5}">
                      <a16:colId xmlns:a16="http://schemas.microsoft.com/office/drawing/2014/main" val="3325414431"/>
                    </a:ext>
                  </a:extLst>
                </a:gridCol>
                <a:gridCol w="1126209">
                  <a:extLst>
                    <a:ext uri="{9D8B030D-6E8A-4147-A177-3AD203B41FA5}">
                      <a16:colId xmlns:a16="http://schemas.microsoft.com/office/drawing/2014/main" val="173729590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186948282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1199741020"/>
                    </a:ext>
                  </a:extLst>
                </a:gridCol>
              </a:tblGrid>
              <a:tr h="1443946">
                <a:tc rowSpan="2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/>
                        <a:t>문제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60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나의 서비스가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해결하려는 문제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적어봅니다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 </a:t>
                      </a:r>
                      <a:r>
                        <a:rPr lang="ko-KR" altLang="en-US" sz="1600" dirty="0"/>
                        <a:t>솔루션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제품과 서비스의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주요한 기능과 장점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정의합니다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가치 제안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목표로 삼은 고객에게 제품과 서비스가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어떤 가치를 제공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있는지 정의합니다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6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9. </a:t>
                      </a:r>
                      <a:r>
                        <a:rPr lang="ko-KR" altLang="en-US" sz="1600" dirty="0"/>
                        <a:t>경쟁우위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서비스가 다른 것 보다</a:t>
                      </a: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뛰어난 점</a:t>
                      </a:r>
                      <a:endParaRPr lang="ko-KR" alt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고객 세그먼트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 번째 항목에서 작성한 문제점을 가진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중에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목표로 삼을 고객군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정의합니다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582451"/>
                  </a:ext>
                </a:extLst>
              </a:tr>
              <a:tr h="171468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8. </a:t>
                      </a:r>
                      <a:r>
                        <a:rPr lang="ko-KR" altLang="en-US" sz="1600" dirty="0"/>
                        <a:t>핵심지표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서비스의 마케팅이 잘 수행되고 있는지 확인할 수 있는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핵심 지표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 설정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5. </a:t>
                      </a:r>
                      <a:r>
                        <a:rPr lang="ko-KR" altLang="en-US" sz="1600" dirty="0"/>
                        <a:t>채널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제품과 서비스가 목표로 삼은 고객에게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전달되는 경로</a:t>
                      </a:r>
                      <a:endParaRPr lang="ko-KR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31412964"/>
                  </a:ext>
                </a:extLst>
              </a:tr>
              <a:tr h="1338766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7. </a:t>
                      </a:r>
                      <a:r>
                        <a:rPr lang="ko-KR" altLang="en-US" sz="1600" dirty="0"/>
                        <a:t>비용 구조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우리의 서비스를 유지하기 위해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발생되는 비용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무엇일 지 적어봅니다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6. </a:t>
                      </a:r>
                      <a:r>
                        <a:rPr lang="ko-KR" altLang="en-US" sz="1600" dirty="0"/>
                        <a:t>수익 흐름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고객에게 제품과 서비스를 제공한 후 </a:t>
                      </a:r>
                      <a:r>
                        <a:rPr lang="ko-KR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수익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어떻게 </a:t>
                      </a: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창출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있을 지 적어봅니다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6374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비즈니스 모델 </a:t>
            </a:r>
            <a:r>
              <a:rPr lang="en-US" altLang="ko-KR" dirty="0"/>
              <a:t>: </a:t>
            </a:r>
            <a:r>
              <a:rPr lang="ko-KR" altLang="en-US" dirty="0"/>
              <a:t>린 캔버스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7" y="1167381"/>
            <a:ext cx="11049991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 err="1"/>
              <a:t>스타트업에서</a:t>
            </a:r>
            <a:r>
              <a:rPr lang="ko-KR" altLang="en-US" sz="1500" dirty="0"/>
              <a:t> 쓰이는 린 캔버스를 통하여 서비스 이용자에게 어떤 사용자가 이용할 것이고</a:t>
            </a:r>
            <a:r>
              <a:rPr lang="en-US" altLang="ko-KR" sz="1500" dirty="0"/>
              <a:t>, </a:t>
            </a:r>
            <a:r>
              <a:rPr lang="ko-KR" altLang="en-US" sz="1500" dirty="0"/>
              <a:t>그 사용자에게 우리가 어떤 가치를 제공할 수 있고</a:t>
            </a:r>
            <a:r>
              <a:rPr lang="en-US" altLang="ko-KR" sz="1500" dirty="0"/>
              <a:t>, </a:t>
            </a:r>
            <a:r>
              <a:rPr lang="ko-KR" altLang="en-US" sz="1500" dirty="0"/>
              <a:t>어떤 서비스를 구축해야 하는지 파악</a:t>
            </a:r>
            <a:r>
              <a:rPr lang="en-US" altLang="ko-KR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5364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백 프레임 워크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복잡하더라도 </a:t>
            </a:r>
            <a:r>
              <a:rPr lang="en-US" altLang="ko-KR" sz="1500" dirty="0"/>
              <a:t>UX</a:t>
            </a:r>
            <a:r>
              <a:rPr lang="ko-KR" altLang="en-US" sz="1500" dirty="0"/>
              <a:t>를 위하여 </a:t>
            </a:r>
            <a:r>
              <a:rPr lang="en-US" altLang="ko-KR" sz="1500" dirty="0"/>
              <a:t>SPA</a:t>
            </a:r>
            <a:r>
              <a:rPr lang="ko-KR" altLang="en-US" sz="1500" dirty="0"/>
              <a:t>를</a:t>
            </a:r>
            <a:r>
              <a:rPr lang="en-US" altLang="ko-KR" sz="1500" dirty="0"/>
              <a:t> </a:t>
            </a:r>
            <a:r>
              <a:rPr lang="ko-KR" altLang="en-US" sz="1500" dirty="0"/>
              <a:t>채택하였기 때문에 </a:t>
            </a:r>
            <a:r>
              <a:rPr lang="en-US" altLang="ko-KR" sz="1500" dirty="0" err="1"/>
              <a:t>Restframework</a:t>
            </a:r>
            <a:r>
              <a:rPr lang="ko-KR" altLang="en-US" sz="1500" dirty="0"/>
              <a:t>을 제공할 수 있는 환경에서 작업</a:t>
            </a:r>
            <a:endParaRPr lang="en-US" altLang="ko-KR" sz="1500" dirty="0"/>
          </a:p>
          <a:p>
            <a:pPr algn="just"/>
            <a:r>
              <a:rPr lang="ko-KR" altLang="en-US" sz="1500" dirty="0" err="1"/>
              <a:t>기술스택</a:t>
            </a:r>
            <a:r>
              <a:rPr lang="ko-KR" altLang="en-US" sz="1500" dirty="0"/>
              <a:t> </a:t>
            </a:r>
            <a:r>
              <a:rPr lang="en-US" altLang="ko-KR" sz="1500" dirty="0"/>
              <a:t>1 : Spring (Spring Web, Spring Data JPA, Spring Security, Validation, PostgreSQL Driver, Lombok)</a:t>
            </a:r>
          </a:p>
          <a:p>
            <a:pPr algn="just"/>
            <a:r>
              <a:rPr lang="ko-KR" altLang="en-US" sz="1500" dirty="0" err="1"/>
              <a:t>기술스택</a:t>
            </a:r>
            <a:r>
              <a:rPr lang="ko-KR" altLang="en-US" sz="1500" dirty="0"/>
              <a:t> </a:t>
            </a:r>
            <a:r>
              <a:rPr lang="en-US" altLang="ko-KR" sz="1500" dirty="0"/>
              <a:t>2</a:t>
            </a:r>
            <a:r>
              <a:rPr lang="ko-KR" altLang="en-US" sz="1500" dirty="0"/>
              <a:t> </a:t>
            </a:r>
            <a:r>
              <a:rPr lang="en-US" altLang="ko-KR" sz="1500" dirty="0"/>
              <a:t>: Django </a:t>
            </a:r>
            <a:r>
              <a:rPr lang="en-US" altLang="ko-KR" sz="1500" dirty="0" err="1"/>
              <a:t>restframework</a:t>
            </a:r>
            <a:r>
              <a:rPr lang="en-US" altLang="ko-KR" sz="1500" dirty="0"/>
              <a:t>  (</a:t>
            </a:r>
            <a:r>
              <a:rPr lang="en-US" altLang="ko-KR" sz="1500" dirty="0" err="1"/>
              <a:t>imagekit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corsheaders</a:t>
            </a:r>
            <a:r>
              <a:rPr lang="en-US" altLang="ko-KR" sz="1500" dirty="0"/>
              <a:t>, all auth, swagger)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79247BD-6405-468C-88D9-F1332F82D805}"/>
              </a:ext>
            </a:extLst>
          </p:cNvPr>
          <p:cNvSpPr txBox="1">
            <a:spLocks/>
          </p:cNvSpPr>
          <p:nvPr/>
        </p:nvSpPr>
        <p:spPr>
          <a:xfrm>
            <a:off x="977814" y="3176915"/>
            <a:ext cx="10361423" cy="288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접근을 명확히 구분하기 위하여 </a:t>
            </a:r>
            <a:r>
              <a:rPr lang="en-US" altLang="ko-KR" sz="1600" dirty="0"/>
              <a:t>ERD</a:t>
            </a:r>
            <a:r>
              <a:rPr lang="ko-KR" altLang="en-US" sz="1600" dirty="0"/>
              <a:t>를 구축하여</a:t>
            </a:r>
            <a:r>
              <a:rPr lang="en-US" altLang="ko-KR" sz="1600" dirty="0"/>
              <a:t>, </a:t>
            </a:r>
            <a:r>
              <a:rPr lang="ko-KR" altLang="en-US" sz="1600" dirty="0"/>
              <a:t>모델과 직렬화를 최적화하고 작업에 임하였음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함수가 나타내는 바가 명확하게 함수 이름을 지으려고 노력하였고</a:t>
            </a:r>
            <a:r>
              <a:rPr lang="en-US" altLang="ko-KR" sz="1600" dirty="0"/>
              <a:t>, </a:t>
            </a:r>
            <a:r>
              <a:rPr lang="ko-KR" altLang="en-US" sz="1600" dirty="0"/>
              <a:t>모든 경우에서 </a:t>
            </a:r>
            <a:r>
              <a:rPr lang="en-US" altLang="ko-KR" sz="1600" dirty="0"/>
              <a:t>200 OK</a:t>
            </a:r>
            <a:r>
              <a:rPr lang="ko-KR" altLang="en-US" sz="1600" dirty="0"/>
              <a:t>등의 안내를 보낼 수 있게 함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1600" dirty="0"/>
              <a:t>POSTMAN</a:t>
            </a:r>
            <a:r>
              <a:rPr lang="ko-KR" altLang="en-US" sz="1600" dirty="0"/>
              <a:t>을 활용하고</a:t>
            </a:r>
            <a:r>
              <a:rPr lang="en-US" altLang="ko-KR" sz="1600" dirty="0"/>
              <a:t>, </a:t>
            </a:r>
            <a:r>
              <a:rPr lang="ko-KR" altLang="en-US" sz="1600" dirty="0"/>
              <a:t>더미데이터를 구축하여 좋은 테스트 환경을 갖춰 빠른 디버깅이 가능하게 함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방문자 수를 늘릴 수 있게 하기 위하여</a:t>
            </a:r>
            <a:r>
              <a:rPr lang="en-US" altLang="ko-KR" sz="1600" dirty="0"/>
              <a:t>, </a:t>
            </a:r>
            <a:r>
              <a:rPr lang="ko-KR" altLang="en-US" sz="1600" dirty="0"/>
              <a:t>가입하지 않고도 사이트 내를 탐색하는 것은 자유롭게 설정하기 위하여 개인적이지 않은 </a:t>
            </a:r>
            <a:r>
              <a:rPr lang="en-US" altLang="ko-KR" sz="1600" dirty="0"/>
              <a:t>GET</a:t>
            </a:r>
            <a:r>
              <a:rPr lang="ko-KR" altLang="en-US" sz="1600" dirty="0"/>
              <a:t> 요청의 경우 인증이나 권한 부여 없이 </a:t>
            </a:r>
            <a:r>
              <a:rPr lang="en-US" altLang="ko-KR" sz="1600" dirty="0" err="1"/>
              <a:t>AllowAny</a:t>
            </a:r>
            <a:r>
              <a:rPr lang="ko-KR" altLang="en-US" sz="1600" dirty="0"/>
              <a:t>를 적극적으로 활용</a:t>
            </a:r>
            <a:r>
              <a:rPr lang="en-US" altLang="ko-KR" sz="1600" dirty="0"/>
              <a:t>.</a:t>
            </a: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243A383A-A861-403A-B93E-7E3207781891}"/>
              </a:ext>
            </a:extLst>
          </p:cNvPr>
          <p:cNvSpPr/>
          <p:nvPr/>
        </p:nvSpPr>
        <p:spPr>
          <a:xfrm>
            <a:off x="789708" y="2762644"/>
            <a:ext cx="10493987" cy="3309683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28928-E215-4F77-B8D5-07C09E34E05A}"/>
              </a:ext>
            </a:extLst>
          </p:cNvPr>
          <p:cNvSpPr/>
          <p:nvPr/>
        </p:nvSpPr>
        <p:spPr>
          <a:xfrm>
            <a:off x="1025439" y="2632697"/>
            <a:ext cx="2440968" cy="2771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연산 최적화와 테이블 최소화</a:t>
            </a:r>
          </a:p>
        </p:txBody>
      </p:sp>
    </p:spTree>
    <p:extLst>
      <p:ext uri="{BB962C8B-B14F-4D97-AF65-F5344CB8AC3E}">
        <p14:creationId xmlns:p14="http://schemas.microsoft.com/office/powerpoint/2010/main" val="3193718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특이 사항</a:t>
            </a:r>
            <a:r>
              <a:rPr lang="en-US" altLang="ko-KR" dirty="0"/>
              <a:t>(</a:t>
            </a:r>
            <a:r>
              <a:rPr lang="ko-KR" altLang="en-US" dirty="0"/>
              <a:t>컨셉</a:t>
            </a:r>
            <a:r>
              <a:rPr lang="en-US" altLang="ko-KR" dirty="0"/>
              <a:t>) – Spring vs Django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1</a:t>
            </a:r>
            <a:r>
              <a:rPr lang="ko-KR" altLang="en-US" sz="1500" dirty="0"/>
              <a:t>학기 동안 배운 </a:t>
            </a:r>
            <a:r>
              <a:rPr lang="en-US" altLang="ko-KR" sz="1500" dirty="0"/>
              <a:t>Django</a:t>
            </a:r>
            <a:r>
              <a:rPr lang="ko-KR" altLang="en-US" sz="1500" dirty="0"/>
              <a:t>와 </a:t>
            </a:r>
            <a:r>
              <a:rPr lang="en-US" altLang="ko-KR" sz="1500" dirty="0"/>
              <a:t>Spring</a:t>
            </a:r>
            <a:r>
              <a:rPr lang="ko-KR" altLang="en-US" sz="1500" dirty="0"/>
              <a:t>으로 동시 구현 함으로써 상호 비교와 양 프레임 워크가 추구하는 바를 파악</a:t>
            </a:r>
            <a:endParaRPr lang="en-US" altLang="ko-KR" sz="1500" dirty="0"/>
          </a:p>
          <a:p>
            <a:pPr algn="just"/>
            <a:r>
              <a:rPr lang="ko-KR" altLang="en-US" sz="1500" dirty="0"/>
              <a:t>정확히 같은 로직을 양 </a:t>
            </a:r>
            <a:r>
              <a:rPr lang="en-US" altLang="ko-KR" sz="1500" dirty="0"/>
              <a:t>Framework </a:t>
            </a:r>
            <a:r>
              <a:rPr lang="ko-KR" altLang="en-US" sz="1500" dirty="0"/>
              <a:t>측에서 둘 다 구현해 봄으로서 모델 </a:t>
            </a:r>
            <a:r>
              <a:rPr lang="en-US" altLang="ko-KR" sz="1500" dirty="0"/>
              <a:t>/ </a:t>
            </a:r>
            <a:r>
              <a:rPr lang="ko-KR" altLang="en-US" sz="1500" dirty="0"/>
              <a:t>함수 단위의 비교가 가능</a:t>
            </a:r>
            <a:endParaRPr lang="en-US" altLang="ko-KR" sz="1500" dirty="0"/>
          </a:p>
          <a:p>
            <a:pPr algn="just"/>
            <a:r>
              <a:rPr lang="ko-KR" altLang="en-US" sz="1500" dirty="0"/>
              <a:t>관련 내용을 </a:t>
            </a:r>
            <a:r>
              <a:rPr lang="en-US" altLang="ko-KR" sz="1500" dirty="0"/>
              <a:t>Docs</a:t>
            </a:r>
            <a:r>
              <a:rPr lang="ko-KR" altLang="en-US" sz="1500" dirty="0"/>
              <a:t>화 하여 명세 확인 및 차후 프로젝트에서 활용 가능하게 함</a:t>
            </a:r>
            <a:endParaRPr lang="en-US" altLang="ko-KR" sz="1500" dirty="0"/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243A383A-A861-403A-B93E-7E3207781891}"/>
              </a:ext>
            </a:extLst>
          </p:cNvPr>
          <p:cNvSpPr/>
          <p:nvPr/>
        </p:nvSpPr>
        <p:spPr>
          <a:xfrm>
            <a:off x="789708" y="2521239"/>
            <a:ext cx="10493987" cy="3551088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28928-E215-4F77-B8D5-07C09E34E05A}"/>
              </a:ext>
            </a:extLst>
          </p:cNvPr>
          <p:cNvSpPr/>
          <p:nvPr/>
        </p:nvSpPr>
        <p:spPr>
          <a:xfrm>
            <a:off x="1025439" y="2369807"/>
            <a:ext cx="2440968" cy="2771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Spring Vs Django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9747BB-7239-4396-B2D0-1C9C21DB051A}"/>
              </a:ext>
            </a:extLst>
          </p:cNvPr>
          <p:cNvGrpSpPr/>
          <p:nvPr/>
        </p:nvGrpSpPr>
        <p:grpSpPr>
          <a:xfrm>
            <a:off x="1233959" y="2798401"/>
            <a:ext cx="4766791" cy="3141655"/>
            <a:chOff x="2164707" y="1234854"/>
            <a:chExt cx="7862586" cy="46705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AE839F2-DA3B-4641-9C26-7734EE3E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707" y="1234854"/>
              <a:ext cx="7862586" cy="467058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52661E-8474-46A6-9903-55A2AEF1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688220">
              <a:off x="5068480" y="3047261"/>
              <a:ext cx="2507938" cy="250793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7721477-F87C-485E-8190-AA6B39669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3174">
              <a:off x="6112545" y="3444311"/>
              <a:ext cx="2774464" cy="19157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2D5732A-BD9C-42C6-B2A0-FBF166C1B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68390" y="4287520"/>
              <a:ext cx="1404634" cy="969866"/>
            </a:xfrm>
            <a:prstGeom prst="rect">
              <a:avLst/>
            </a:prstGeom>
            <a:noFill/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B9093F-AFEA-40A9-9A30-C17D7722C85C}"/>
              </a:ext>
            </a:extLst>
          </p:cNvPr>
          <p:cNvSpPr/>
          <p:nvPr/>
        </p:nvSpPr>
        <p:spPr>
          <a:xfrm>
            <a:off x="7951578" y="4601092"/>
            <a:ext cx="1538736" cy="838186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203BF90-963D-4B7D-A8D0-5BB44D5723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850" y="4688561"/>
            <a:ext cx="1240193" cy="685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0F239C-3F12-4C4C-A09E-F2408AF802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577" y="3550475"/>
            <a:ext cx="1538736" cy="78482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CAE390-812C-43E4-923B-6237451EED7C}"/>
              </a:ext>
            </a:extLst>
          </p:cNvPr>
          <p:cNvCxnSpPr/>
          <p:nvPr/>
        </p:nvCxnSpPr>
        <p:spPr>
          <a:xfrm>
            <a:off x="9735082" y="3421660"/>
            <a:ext cx="0" cy="20611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EA6882-D6B3-46C1-806D-B6B2449A7C59}"/>
              </a:ext>
            </a:extLst>
          </p:cNvPr>
          <p:cNvSpPr txBox="1"/>
          <p:nvPr/>
        </p:nvSpPr>
        <p:spPr>
          <a:xfrm>
            <a:off x="8056932" y="2907416"/>
            <a:ext cx="130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 backend Framework]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1078C-3A37-48D8-8077-D3FE8566D646}"/>
              </a:ext>
            </a:extLst>
          </p:cNvPr>
          <p:cNvSpPr txBox="1"/>
          <p:nvPr/>
        </p:nvSpPr>
        <p:spPr>
          <a:xfrm>
            <a:off x="6171317" y="2906783"/>
            <a:ext cx="155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 Frontend Framework]</a:t>
            </a:r>
            <a:endParaRPr lang="en-US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39810B-CEC6-436F-804F-318A021D3C4B}"/>
              </a:ext>
            </a:extLst>
          </p:cNvPr>
          <p:cNvSpPr txBox="1"/>
          <p:nvPr/>
        </p:nvSpPr>
        <p:spPr>
          <a:xfrm>
            <a:off x="9939896" y="3024367"/>
            <a:ext cx="1094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[ DB]</a:t>
            </a:r>
            <a:endParaRPr lang="en-US" sz="10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DFCDD75-7DA9-46AF-803B-F738E4CE85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2412" y="3685410"/>
            <a:ext cx="1249318" cy="12918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73A407-5ADE-4B1D-89CB-F7673C1B3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4672" y="3595173"/>
            <a:ext cx="1423847" cy="147233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732E8F-2750-4AFD-97D3-10EDA20DA1C0}"/>
              </a:ext>
            </a:extLst>
          </p:cNvPr>
          <p:cNvCxnSpPr/>
          <p:nvPr/>
        </p:nvCxnSpPr>
        <p:spPr>
          <a:xfrm>
            <a:off x="7634560" y="3369432"/>
            <a:ext cx="0" cy="20611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8C0EB173-3AB8-4AA5-8E76-241675BDF464}"/>
              </a:ext>
            </a:extLst>
          </p:cNvPr>
          <p:cNvSpPr/>
          <p:nvPr/>
        </p:nvSpPr>
        <p:spPr>
          <a:xfrm>
            <a:off x="7401231" y="4165600"/>
            <a:ext cx="463657" cy="34513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3BD65A3F-25A2-4301-83FA-EFDF9B05E5C1}"/>
              </a:ext>
            </a:extLst>
          </p:cNvPr>
          <p:cNvSpPr/>
          <p:nvPr/>
        </p:nvSpPr>
        <p:spPr>
          <a:xfrm>
            <a:off x="9503253" y="4165600"/>
            <a:ext cx="463657" cy="34513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DCC8523-8D67-49F7-B954-AC6BDC7D6B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5535" y="3333909"/>
            <a:ext cx="857250" cy="2095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E5B559D-2BB6-4C51-8509-6956A08411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6760" y="4372432"/>
            <a:ext cx="981075" cy="228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E00A79-92B9-4C9A-9F90-0C0C7A1495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8597" y="3307685"/>
            <a:ext cx="9334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ERD (1)</a:t>
            </a:r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293FF14-94EA-4307-912B-A0809EFE8390}"/>
              </a:ext>
            </a:extLst>
          </p:cNvPr>
          <p:cNvSpPr txBox="1">
            <a:spLocks/>
          </p:cNvSpPr>
          <p:nvPr/>
        </p:nvSpPr>
        <p:spPr>
          <a:xfrm>
            <a:off x="5238750" y="1276349"/>
            <a:ext cx="6419850" cy="3381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User : ERD</a:t>
            </a:r>
            <a:r>
              <a:rPr lang="ko-KR" altLang="en-US" sz="1500" dirty="0"/>
              <a:t>는 유저가 그 곳을 어떻게 찾아가 무엇을 </a:t>
            </a:r>
            <a:r>
              <a:rPr lang="ko-KR" altLang="en-US" sz="1500" dirty="0" err="1"/>
              <a:t>가져오느냐를</a:t>
            </a:r>
            <a:r>
              <a:rPr lang="ko-KR" altLang="en-US" sz="1500" dirty="0"/>
              <a:t> 중심으로 구성하였습니다</a:t>
            </a:r>
            <a:r>
              <a:rPr lang="en-US" altLang="ko-KR" sz="1500" dirty="0"/>
              <a:t>. </a:t>
            </a:r>
          </a:p>
          <a:p>
            <a:pPr algn="just"/>
            <a:r>
              <a:rPr lang="en-US" altLang="ko-KR" sz="1500" dirty="0"/>
              <a:t>Movies : </a:t>
            </a:r>
            <a:r>
              <a:rPr lang="ko-KR" altLang="en-US" sz="1500" dirty="0"/>
              <a:t>이 프로젝트의 핵심인 영화 정보가 담겨있습니다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특징으로 </a:t>
            </a:r>
            <a:r>
              <a:rPr lang="en-US" altLang="ko-KR" sz="1500" dirty="0"/>
              <a:t>'title'</a:t>
            </a:r>
            <a:r>
              <a:rPr lang="ko-KR" altLang="en-US" sz="1500" dirty="0"/>
              <a:t>과 </a:t>
            </a:r>
            <a:r>
              <a:rPr lang="en-US" altLang="ko-KR" sz="1500" dirty="0"/>
              <a:t>'overview'</a:t>
            </a:r>
            <a:r>
              <a:rPr lang="ko-KR" altLang="en-US" sz="1500" dirty="0"/>
              <a:t>가 한글이고</a:t>
            </a:r>
            <a:r>
              <a:rPr lang="en-US" altLang="ko-KR" sz="1500" dirty="0"/>
              <a:t>, </a:t>
            </a:r>
            <a:r>
              <a:rPr lang="ko-KR" altLang="en-US" sz="1500" dirty="0"/>
              <a:t>전처리가 되어있어서 </a:t>
            </a:r>
            <a:r>
              <a:rPr lang="en-US" altLang="ko-KR" sz="1500" dirty="0"/>
              <a:t>'</a:t>
            </a:r>
            <a:r>
              <a:rPr lang="en-US" altLang="ko-KR" sz="1500" dirty="0" err="1"/>
              <a:t>backdrop_path</a:t>
            </a:r>
            <a:r>
              <a:rPr lang="en-US" altLang="ko-KR" sz="1500" dirty="0"/>
              <a:t>'</a:t>
            </a:r>
            <a:r>
              <a:rPr lang="ko-KR" altLang="en-US" sz="1500" dirty="0"/>
              <a:t>와 </a:t>
            </a:r>
            <a:r>
              <a:rPr lang="en-US" altLang="ko-KR" sz="1500" dirty="0"/>
              <a:t>'</a:t>
            </a:r>
            <a:r>
              <a:rPr lang="en-US" altLang="ko-KR" sz="1500" dirty="0" err="1"/>
              <a:t>poster_path</a:t>
            </a:r>
            <a:r>
              <a:rPr lang="en-US" altLang="ko-KR" sz="1500" dirty="0"/>
              <a:t>'</a:t>
            </a:r>
            <a:r>
              <a:rPr lang="ko-KR" altLang="en-US" sz="1500" dirty="0"/>
              <a:t>에 빈 값이 없고 전체적인 데이터의 이상치가 매우 적습니다</a:t>
            </a:r>
            <a:r>
              <a:rPr lang="en-US" altLang="ko-KR" sz="1500" dirty="0"/>
              <a:t>.</a:t>
            </a:r>
          </a:p>
          <a:p>
            <a:pPr algn="just"/>
            <a:r>
              <a:rPr lang="en-US" altLang="ko-KR" sz="1500" dirty="0"/>
              <a:t>Likes : </a:t>
            </a:r>
            <a:r>
              <a:rPr lang="ko-KR" altLang="en-US" sz="1500" dirty="0"/>
              <a:t>단순한 좋아요 테이블이 아니라</a:t>
            </a:r>
            <a:r>
              <a:rPr lang="en-US" altLang="ko-KR" sz="1500" dirty="0"/>
              <a:t>, 3</a:t>
            </a:r>
            <a:r>
              <a:rPr lang="ko-KR" altLang="en-US" sz="1500" dirty="0"/>
              <a:t>개 테이블의 정보를 담아 </a:t>
            </a:r>
            <a:r>
              <a:rPr lang="en-US" altLang="ko-KR" sz="1500" dirty="0"/>
              <a:t>User</a:t>
            </a:r>
            <a:r>
              <a:rPr lang="ko-KR" altLang="en-US" sz="1500" dirty="0"/>
              <a:t>와 연결하였습니다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유저가 이 테이블을 참조하게 함으로써 상대적으로 요청이 많은 </a:t>
            </a:r>
            <a:r>
              <a:rPr lang="en-US" altLang="ko-KR" sz="1500" dirty="0"/>
              <a:t>GET</a:t>
            </a:r>
            <a:r>
              <a:rPr lang="ko-KR" altLang="en-US" sz="1500" dirty="0"/>
              <a:t>에서의 조인을 줄이고 요청이 적은 </a:t>
            </a:r>
            <a:r>
              <a:rPr lang="en-US" altLang="ko-KR" sz="1500" dirty="0"/>
              <a:t>POST</a:t>
            </a:r>
            <a:r>
              <a:rPr lang="ko-KR" altLang="en-US" sz="1500" dirty="0"/>
              <a:t>시에 처리하게 함으로써 서버의 부담을 줄이고</a:t>
            </a:r>
            <a:r>
              <a:rPr lang="en-US" altLang="ko-KR" sz="1500" dirty="0"/>
              <a:t>,</a:t>
            </a:r>
            <a:r>
              <a:rPr lang="ko-KR" altLang="en-US" sz="1500" dirty="0"/>
              <a:t> 필요한 정보만 가져오게 하였습니다</a:t>
            </a:r>
            <a:r>
              <a:rPr lang="en-US" altLang="ko-KR" sz="1500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99D4E3-E5C2-4FF3-9374-774D8EEB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83" y="1142999"/>
            <a:ext cx="3989488" cy="51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9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ERD (2)</a:t>
            </a:r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293FF14-94EA-4307-912B-A0809EFE8390}"/>
              </a:ext>
            </a:extLst>
          </p:cNvPr>
          <p:cNvSpPr txBox="1">
            <a:spLocks/>
          </p:cNvSpPr>
          <p:nvPr/>
        </p:nvSpPr>
        <p:spPr>
          <a:xfrm>
            <a:off x="5238750" y="1276349"/>
            <a:ext cx="6419850" cy="4476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Curator : </a:t>
            </a:r>
            <a:r>
              <a:rPr lang="ko-KR" altLang="en-US" sz="1500" dirty="0"/>
              <a:t>유저와 유저사이의 다대다 관계를 위한 테이블입니다</a:t>
            </a:r>
            <a:r>
              <a:rPr lang="en-US" altLang="ko-KR" sz="1500" dirty="0"/>
              <a:t>. </a:t>
            </a:r>
            <a:r>
              <a:rPr lang="ko-KR" altLang="en-US" sz="1500" dirty="0"/>
              <a:t>중간 테이블이라는 속성을 이용하여 </a:t>
            </a:r>
            <a:r>
              <a:rPr lang="en-US" altLang="ko-KR" sz="1500" dirty="0"/>
              <a:t>'score'</a:t>
            </a:r>
            <a:r>
              <a:rPr lang="ko-KR" altLang="en-US" sz="1500" dirty="0"/>
              <a:t>변수를 넣어 </a:t>
            </a:r>
            <a:r>
              <a:rPr lang="en-US" altLang="ko-KR" sz="1500" dirty="0"/>
              <a:t>followers-followings </a:t>
            </a:r>
            <a:r>
              <a:rPr lang="ko-KR" altLang="en-US" sz="1500" dirty="0"/>
              <a:t>특유의 </a:t>
            </a:r>
            <a:r>
              <a:rPr lang="en-US" altLang="ko-KR" sz="1500" dirty="0"/>
              <a:t>unique </a:t>
            </a:r>
            <a:r>
              <a:rPr lang="ko-KR" altLang="en-US" sz="1500" dirty="0"/>
              <a:t>성을 유지하면서도 상대적으로 중요한 </a:t>
            </a:r>
            <a:r>
              <a:rPr lang="en-US" altLang="ko-KR" sz="1500" dirty="0"/>
              <a:t>Curator</a:t>
            </a:r>
            <a:r>
              <a:rPr lang="ko-KR" altLang="en-US" sz="1500" dirty="0"/>
              <a:t>을 우선적으로 찾아올 수 있게 설정하였습니다</a:t>
            </a:r>
            <a:r>
              <a:rPr lang="en-US" altLang="ko-KR" sz="1500" dirty="0"/>
              <a:t>.</a:t>
            </a:r>
          </a:p>
          <a:p>
            <a:pPr algn="just"/>
            <a:r>
              <a:rPr lang="en-US" altLang="ko-KR" sz="1500" dirty="0"/>
              <a:t>Articles : </a:t>
            </a:r>
            <a:r>
              <a:rPr lang="ko-KR" altLang="en-US" sz="1500" dirty="0"/>
              <a:t>저희 커뮤니티의 특징은 한 유저가 한 영화에 달 수 있는 평가는 단 하나 뿐이라는 것입니다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이로 인해서 커뮤니티가 분산되는 것을 막고</a:t>
            </a:r>
            <a:r>
              <a:rPr lang="en-US" altLang="ko-KR" sz="1500" dirty="0"/>
              <a:t>, </a:t>
            </a:r>
            <a:r>
              <a:rPr lang="ko-KR" altLang="en-US" sz="1500" dirty="0"/>
              <a:t>하나에 집중할 수 있는 환경을 제공 하였습니다</a:t>
            </a:r>
            <a:r>
              <a:rPr lang="en-US" altLang="ko-KR" sz="1500" dirty="0"/>
              <a:t>.</a:t>
            </a:r>
          </a:p>
          <a:p>
            <a:pPr algn="just"/>
            <a:r>
              <a:rPr lang="en-US" altLang="ko-KR" sz="1500" dirty="0"/>
              <a:t>Comment :  Article</a:t>
            </a:r>
            <a:r>
              <a:rPr lang="ko-KR" altLang="en-US" sz="1500" dirty="0"/>
              <a:t>과 </a:t>
            </a:r>
            <a:r>
              <a:rPr lang="en-US" altLang="ko-KR" sz="1500" dirty="0"/>
              <a:t>1</a:t>
            </a:r>
            <a:r>
              <a:rPr lang="ko-KR" altLang="en-US" sz="1500" dirty="0"/>
              <a:t>대다 관계로 연결된 테이블입니다</a:t>
            </a:r>
            <a:r>
              <a:rPr lang="en-US" altLang="ko-KR" sz="1500" dirty="0"/>
              <a:t>. </a:t>
            </a:r>
            <a:r>
              <a:rPr lang="ko-KR" altLang="en-US" sz="1500" dirty="0"/>
              <a:t>물론 </a:t>
            </a:r>
            <a:r>
              <a:rPr lang="en-US" altLang="ko-KR" sz="1500" dirty="0"/>
              <a:t>User</a:t>
            </a:r>
            <a:r>
              <a:rPr lang="ko-KR" altLang="en-US" sz="1500" dirty="0"/>
              <a:t>에서 접근할 수 있고</a:t>
            </a:r>
            <a:r>
              <a:rPr lang="en-US" altLang="ko-KR" sz="1500" dirty="0"/>
              <a:t>, </a:t>
            </a:r>
            <a:r>
              <a:rPr lang="ko-KR" altLang="en-US" sz="1500" dirty="0"/>
              <a:t>후원하기 기능을 구현하기 위하여 </a:t>
            </a:r>
            <a:r>
              <a:rPr lang="en-US" altLang="ko-KR" sz="1500" dirty="0"/>
              <a:t>'mileage'</a:t>
            </a:r>
            <a:r>
              <a:rPr lang="ko-KR" altLang="en-US" sz="1500" dirty="0"/>
              <a:t>와 </a:t>
            </a:r>
            <a:r>
              <a:rPr lang="en-US" altLang="ko-KR" sz="1500" dirty="0"/>
              <a:t>'</a:t>
            </a:r>
            <a:r>
              <a:rPr lang="en-US" altLang="ko-KR" sz="1500" dirty="0" err="1"/>
              <a:t>thanksContent</a:t>
            </a:r>
            <a:r>
              <a:rPr lang="en-US" altLang="ko-KR" sz="1500" dirty="0"/>
              <a:t>'</a:t>
            </a:r>
            <a:r>
              <a:rPr lang="ko-KR" altLang="en-US" sz="1500" dirty="0"/>
              <a:t>가 추가되었습니다</a:t>
            </a:r>
            <a:r>
              <a:rPr lang="en-US" altLang="ko-KR" sz="1500" dirty="0"/>
              <a:t>. </a:t>
            </a:r>
          </a:p>
          <a:p>
            <a:pPr algn="just"/>
            <a:r>
              <a:rPr lang="en-US" altLang="ko-KR" sz="1500" dirty="0" err="1"/>
              <a:t>Genres_ids</a:t>
            </a:r>
            <a:r>
              <a:rPr lang="en-US" altLang="ko-KR" sz="1500" dirty="0"/>
              <a:t> : Movie</a:t>
            </a:r>
            <a:r>
              <a:rPr lang="ko-KR" altLang="en-US" sz="1500" dirty="0"/>
              <a:t>와 </a:t>
            </a:r>
            <a:r>
              <a:rPr lang="ko-KR" altLang="en-US" sz="1500" dirty="0" err="1"/>
              <a:t>다대다로</a:t>
            </a:r>
            <a:r>
              <a:rPr lang="ko-KR" altLang="en-US" sz="1500" dirty="0"/>
              <a:t> 연결된 테이블로</a:t>
            </a:r>
            <a:r>
              <a:rPr lang="en-US" altLang="ko-KR" sz="1500" dirty="0"/>
              <a:t>, </a:t>
            </a:r>
            <a:r>
              <a:rPr lang="ko-KR" altLang="en-US" sz="1500" dirty="0"/>
              <a:t>각 영화가 무슨 장르인지 정리되어 있는 테이블입니다</a:t>
            </a:r>
            <a:r>
              <a:rPr lang="en-US" altLang="ko-KR" sz="1500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A61AEF-34CF-42C7-90AF-5BDCCAED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83" y="1142999"/>
            <a:ext cx="3989488" cy="51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16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FADA48-2C44-4732-BDDE-781E21C86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107" y="1069512"/>
            <a:ext cx="8396287" cy="4955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주요 앱 기능 </a:t>
            </a:r>
            <a:r>
              <a:rPr lang="en-US" altLang="ko-KR" dirty="0"/>
              <a:t>- accounts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44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6B8C0B-4CEC-4713-98D7-66376B7C8613}"/>
              </a:ext>
            </a:extLst>
          </p:cNvPr>
          <p:cNvSpPr/>
          <p:nvPr/>
        </p:nvSpPr>
        <p:spPr>
          <a:xfrm>
            <a:off x="6200775" y="1390651"/>
            <a:ext cx="120967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로그인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98BAF1-4E07-41AC-AFC1-8F9CD7842512}"/>
              </a:ext>
            </a:extLst>
          </p:cNvPr>
          <p:cNvSpPr/>
          <p:nvPr/>
        </p:nvSpPr>
        <p:spPr>
          <a:xfrm>
            <a:off x="6200775" y="1704975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후원한 큐레이터 리스트 받기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B8869A-B87E-4E16-8793-0A38F7C25A75}"/>
              </a:ext>
            </a:extLst>
          </p:cNvPr>
          <p:cNvSpPr/>
          <p:nvPr/>
        </p:nvSpPr>
        <p:spPr>
          <a:xfrm>
            <a:off x="6200775" y="2045164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큐레이터 번호로 단일 상세 조회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8344D2-13BF-40F2-881A-D6F79B771965}"/>
              </a:ext>
            </a:extLst>
          </p:cNvPr>
          <p:cNvSpPr/>
          <p:nvPr/>
        </p:nvSpPr>
        <p:spPr>
          <a:xfrm>
            <a:off x="6200775" y="2359488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en-US" altLang="ko-KR" sz="1100" b="1" dirty="0" err="1"/>
              <a:t>request.user</a:t>
            </a:r>
            <a:r>
              <a:rPr lang="ko-KR" altLang="en-US" sz="1100" b="1" dirty="0"/>
              <a:t>에서 대상 </a:t>
            </a:r>
            <a:r>
              <a:rPr lang="en-US" altLang="ko-KR" sz="1100" b="1" dirty="0"/>
              <a:t>user</a:t>
            </a:r>
            <a:r>
              <a:rPr lang="ko-KR" altLang="en-US" sz="1100" b="1" dirty="0"/>
              <a:t>에 후원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받기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58D90B-C549-4C1D-991A-CB9D8F79DC56}"/>
              </a:ext>
            </a:extLst>
          </p:cNvPr>
          <p:cNvSpPr/>
          <p:nvPr/>
        </p:nvSpPr>
        <p:spPr>
          <a:xfrm>
            <a:off x="6200775" y="2699677"/>
            <a:ext cx="3536944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마일리지 충전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03F4A-AE26-49AE-B130-45FC1B509BC0}"/>
              </a:ext>
            </a:extLst>
          </p:cNvPr>
          <p:cNvSpPr/>
          <p:nvPr/>
        </p:nvSpPr>
        <p:spPr>
          <a:xfrm>
            <a:off x="6200775" y="3014001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내 프로필 정보 받기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A1EC56-2FF9-4C54-B7A0-653B130D228E}"/>
              </a:ext>
            </a:extLst>
          </p:cNvPr>
          <p:cNvSpPr/>
          <p:nvPr/>
        </p:nvSpPr>
        <p:spPr>
          <a:xfrm>
            <a:off x="6200775" y="3354190"/>
            <a:ext cx="3536944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내 프로필 정보 수정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BA9B55-CCD8-4359-8B9C-CBBD68139A09}"/>
              </a:ext>
            </a:extLst>
          </p:cNvPr>
          <p:cNvSpPr/>
          <p:nvPr/>
        </p:nvSpPr>
        <p:spPr>
          <a:xfrm>
            <a:off x="6200775" y="3703266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내 프로필 삭제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회원 탈퇴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014252-E4A3-4F86-8FBE-1A188DDE1D1E}"/>
              </a:ext>
            </a:extLst>
          </p:cNvPr>
          <p:cNvSpPr/>
          <p:nvPr/>
        </p:nvSpPr>
        <p:spPr>
          <a:xfrm>
            <a:off x="6200775" y="4011423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대상 유저 프로필 정보 받기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3DECB4-596B-4978-9D1C-3DFD91E47FB2}"/>
              </a:ext>
            </a:extLst>
          </p:cNvPr>
          <p:cNvSpPr/>
          <p:nvPr/>
        </p:nvSpPr>
        <p:spPr>
          <a:xfrm>
            <a:off x="6200775" y="4366576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대상 유저 프로필 정보 수정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A6EB50-8483-4CEA-A762-60C2AF960633}"/>
              </a:ext>
            </a:extLst>
          </p:cNvPr>
          <p:cNvSpPr/>
          <p:nvPr/>
        </p:nvSpPr>
        <p:spPr>
          <a:xfrm>
            <a:off x="6200775" y="4700688"/>
            <a:ext cx="3536944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대상 유저 프로필 삭제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회원 탈퇴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ADB3FB-5223-4890-BD0A-2A91E21B43DA}"/>
              </a:ext>
            </a:extLst>
          </p:cNvPr>
          <p:cNvSpPr/>
          <p:nvPr/>
        </p:nvSpPr>
        <p:spPr>
          <a:xfrm>
            <a:off x="6200775" y="5028513"/>
            <a:ext cx="3536944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유저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큐레이터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검색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76815F-4430-4ABC-8F85-9051168CF261}"/>
              </a:ext>
            </a:extLst>
          </p:cNvPr>
          <p:cNvSpPr/>
          <p:nvPr/>
        </p:nvSpPr>
        <p:spPr>
          <a:xfrm>
            <a:off x="6200775" y="5331029"/>
            <a:ext cx="3536944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회원 가입 신청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3F1182-801D-425F-A007-B470A393E43A}"/>
              </a:ext>
            </a:extLst>
          </p:cNvPr>
          <p:cNvSpPr/>
          <p:nvPr/>
        </p:nvSpPr>
        <p:spPr>
          <a:xfrm>
            <a:off x="6200775" y="5688896"/>
            <a:ext cx="3536944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로그인 시 사용자 정보 받기</a:t>
            </a:r>
          </a:p>
        </p:txBody>
      </p:sp>
    </p:spTree>
    <p:extLst>
      <p:ext uri="{BB962C8B-B14F-4D97-AF65-F5344CB8AC3E}">
        <p14:creationId xmlns:p14="http://schemas.microsoft.com/office/powerpoint/2010/main" val="1771683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주요 앱 기능 </a:t>
            </a:r>
            <a:r>
              <a:rPr lang="en-US" altLang="ko-KR" dirty="0"/>
              <a:t>– movies(1)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8938A-AA1C-43A1-898F-52BA297B4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1138236"/>
            <a:ext cx="8467726" cy="504174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EB65D5-5D4E-4C06-9C8F-D98CEA896CDE}"/>
              </a:ext>
            </a:extLst>
          </p:cNvPr>
          <p:cNvSpPr/>
          <p:nvPr/>
        </p:nvSpPr>
        <p:spPr>
          <a:xfrm>
            <a:off x="4419600" y="1381126"/>
            <a:ext cx="3076575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메인 화면에 게시할 영화정보</a:t>
            </a:r>
            <a:endParaRPr lang="en-US" altLang="ko-KR" sz="11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121242-6992-4F34-9C5B-6996BAC9C659}"/>
              </a:ext>
            </a:extLst>
          </p:cNvPr>
          <p:cNvSpPr/>
          <p:nvPr/>
        </p:nvSpPr>
        <p:spPr>
          <a:xfrm>
            <a:off x="4419600" y="1708148"/>
            <a:ext cx="40100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메인 화면에서 보여줄 상위 평가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1CD4AF-503F-4FB9-B51A-169D1592A5C9}"/>
              </a:ext>
            </a:extLst>
          </p:cNvPr>
          <p:cNvSpPr/>
          <p:nvPr/>
        </p:nvSpPr>
        <p:spPr>
          <a:xfrm>
            <a:off x="4419600" y="2026328"/>
            <a:ext cx="437197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 포인트 갱신 알고리즘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후원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마일리지</a:t>
            </a:r>
            <a:r>
              <a:rPr lang="en-US" altLang="ko-KR" sz="1100" b="1" dirty="0"/>
              <a:t>)</a:t>
            </a:r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57AAFA-050F-4BC6-AD36-5B1F04DD8D44}"/>
              </a:ext>
            </a:extLst>
          </p:cNvPr>
          <p:cNvSpPr/>
          <p:nvPr/>
        </p:nvSpPr>
        <p:spPr>
          <a:xfrm>
            <a:off x="4419599" y="2345863"/>
            <a:ext cx="72104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유저가 </a:t>
            </a:r>
            <a:r>
              <a:rPr lang="en-US" altLang="ko-KR" sz="1100" b="1" dirty="0"/>
              <a:t>[</a:t>
            </a:r>
            <a:r>
              <a:rPr lang="ko-KR" altLang="en-US" sz="1100" b="1" dirty="0"/>
              <a:t>좋아요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한 모든 평가를 최신순으로 조회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프로필용</a:t>
            </a:r>
            <a:r>
              <a:rPr lang="en-US" altLang="ko-KR" sz="1100" b="1" dirty="0"/>
              <a:t>)</a:t>
            </a:r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E15BF0-CE63-41EC-8683-F9BC2755AC51}"/>
              </a:ext>
            </a:extLst>
          </p:cNvPr>
          <p:cNvSpPr/>
          <p:nvPr/>
        </p:nvSpPr>
        <p:spPr>
          <a:xfrm>
            <a:off x="4419600" y="2677860"/>
            <a:ext cx="1752600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영화 분류하여 받기 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4C79E5-66B8-4972-98F0-77B6DE7DAF6C}"/>
              </a:ext>
            </a:extLst>
          </p:cNvPr>
          <p:cNvSpPr/>
          <p:nvPr/>
        </p:nvSpPr>
        <p:spPr>
          <a:xfrm>
            <a:off x="4419600" y="3012866"/>
            <a:ext cx="1209675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영화 검색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1B589BF-520C-40B4-8CFE-7DA7E37A9933}"/>
              </a:ext>
            </a:extLst>
          </p:cNvPr>
          <p:cNvSpPr/>
          <p:nvPr/>
        </p:nvSpPr>
        <p:spPr>
          <a:xfrm>
            <a:off x="4419600" y="3338917"/>
            <a:ext cx="2143127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 번호로 평가 조회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033488-EE4B-4A65-A435-08678FAD60FB}"/>
              </a:ext>
            </a:extLst>
          </p:cNvPr>
          <p:cNvSpPr/>
          <p:nvPr/>
        </p:nvSpPr>
        <p:spPr>
          <a:xfrm>
            <a:off x="4419600" y="3649366"/>
            <a:ext cx="193357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평가에 적힌 첫 댓글 조회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5AEACC5-8090-45F5-8519-198CAA4D68A9}"/>
              </a:ext>
            </a:extLst>
          </p:cNvPr>
          <p:cNvSpPr/>
          <p:nvPr/>
        </p:nvSpPr>
        <p:spPr>
          <a:xfrm>
            <a:off x="4419600" y="3974952"/>
            <a:ext cx="1676400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평가에 댓글 적기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DA8E2D-23FB-4C52-A778-7276B44BAE35}"/>
              </a:ext>
            </a:extLst>
          </p:cNvPr>
          <p:cNvSpPr/>
          <p:nvPr/>
        </p:nvSpPr>
        <p:spPr>
          <a:xfrm>
            <a:off x="4419600" y="4297705"/>
            <a:ext cx="193357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평가에 적힌 댓글 수정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B303D2-A053-4631-824F-DEB676513F5C}"/>
              </a:ext>
            </a:extLst>
          </p:cNvPr>
          <p:cNvSpPr/>
          <p:nvPr/>
        </p:nvSpPr>
        <p:spPr>
          <a:xfrm>
            <a:off x="4419600" y="4610987"/>
            <a:ext cx="1752600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평가에 적힌 댓글 삭제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05AAD91-4389-4082-9D73-EFC69F5163E4}"/>
              </a:ext>
            </a:extLst>
          </p:cNvPr>
          <p:cNvSpPr/>
          <p:nvPr/>
        </p:nvSpPr>
        <p:spPr>
          <a:xfrm>
            <a:off x="4419600" y="4933740"/>
            <a:ext cx="22955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평가에 적힌 댓글 전부 조회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232B89-FB26-429C-9609-6EDC45E9A145}"/>
              </a:ext>
            </a:extLst>
          </p:cNvPr>
          <p:cNvSpPr/>
          <p:nvPr/>
        </p:nvSpPr>
        <p:spPr>
          <a:xfrm>
            <a:off x="4419600" y="5262354"/>
            <a:ext cx="2143127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좋아요 정보 단일 조회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5E535F-C64F-44A1-BE57-78158C68C82F}"/>
              </a:ext>
            </a:extLst>
          </p:cNvPr>
          <p:cNvSpPr/>
          <p:nvPr/>
        </p:nvSpPr>
        <p:spPr>
          <a:xfrm>
            <a:off x="4419600" y="5589661"/>
            <a:ext cx="22955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좋아요 신청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B7493F-EFBC-420A-831D-03F954A2AC1E}"/>
              </a:ext>
            </a:extLst>
          </p:cNvPr>
          <p:cNvSpPr/>
          <p:nvPr/>
        </p:nvSpPr>
        <p:spPr>
          <a:xfrm>
            <a:off x="4419600" y="5913721"/>
            <a:ext cx="120967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좋아요 취소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434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주요 앱 기능 </a:t>
            </a:r>
            <a:r>
              <a:rPr lang="en-US" altLang="ko-KR" dirty="0"/>
              <a:t>– movies(2)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0D59EA-F8C6-4DF7-A784-7E9B05B20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8" y="1366837"/>
            <a:ext cx="8459424" cy="30622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C1E277-81C5-40AC-9DEE-9BE65560B425}"/>
              </a:ext>
            </a:extLst>
          </p:cNvPr>
          <p:cNvSpPr/>
          <p:nvPr/>
        </p:nvSpPr>
        <p:spPr>
          <a:xfrm>
            <a:off x="4686300" y="1404937"/>
            <a:ext cx="3590925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영화 단일 데이터 조회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C64D3A-1867-4A60-8950-1B5B90C1C9F0}"/>
              </a:ext>
            </a:extLst>
          </p:cNvPr>
          <p:cNvSpPr/>
          <p:nvPr/>
        </p:nvSpPr>
        <p:spPr>
          <a:xfrm>
            <a:off x="4686300" y="1745346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영화에 달린 평가 상세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A6D81F-5F63-4B55-B69A-300153D84568}"/>
              </a:ext>
            </a:extLst>
          </p:cNvPr>
          <p:cNvSpPr/>
          <p:nvPr/>
        </p:nvSpPr>
        <p:spPr>
          <a:xfrm>
            <a:off x="4686300" y="2085755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영화에 평가 쓰기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3D871C-5A2E-462F-8585-E8555CCEE047}"/>
              </a:ext>
            </a:extLst>
          </p:cNvPr>
          <p:cNvSpPr/>
          <p:nvPr/>
        </p:nvSpPr>
        <p:spPr>
          <a:xfrm>
            <a:off x="4686300" y="2426164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영화에 쓴 평가 수정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F7D3F-70C0-4E96-A45F-9364BAA191CF}"/>
              </a:ext>
            </a:extLst>
          </p:cNvPr>
          <p:cNvSpPr/>
          <p:nvPr/>
        </p:nvSpPr>
        <p:spPr>
          <a:xfrm>
            <a:off x="4686300" y="2746377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영화에 쓴 평가 삭제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094856-A6F6-4D28-830F-E4C964151206}"/>
              </a:ext>
            </a:extLst>
          </p:cNvPr>
          <p:cNvSpPr/>
          <p:nvPr/>
        </p:nvSpPr>
        <p:spPr>
          <a:xfrm>
            <a:off x="4686300" y="3083846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그 영화 관련 평가 전부 가져오기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20629-90EB-449B-BD4E-0DA6CA7F0C4A}"/>
              </a:ext>
            </a:extLst>
          </p:cNvPr>
          <p:cNvSpPr/>
          <p:nvPr/>
        </p:nvSpPr>
        <p:spPr>
          <a:xfrm>
            <a:off x="4686300" y="3419016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빅 데이터 알고리즘 기반 해당 영화 연관 영화 추천 </a:t>
            </a:r>
            <a:r>
              <a:rPr lang="en-US" altLang="ko-KR" sz="1100" b="1" dirty="0"/>
              <a:t>5</a:t>
            </a:r>
            <a:r>
              <a:rPr lang="ko-KR" altLang="en-US" sz="1100" b="1" dirty="0"/>
              <a:t>편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4FD74D-921A-4D6B-B133-DF16BC0423E2}"/>
              </a:ext>
            </a:extLst>
          </p:cNvPr>
          <p:cNvSpPr/>
          <p:nvPr/>
        </p:nvSpPr>
        <p:spPr>
          <a:xfrm>
            <a:off x="4686300" y="3756485"/>
            <a:ext cx="3590925" cy="43088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작성자가 적은 평가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검색용</a:t>
            </a:r>
            <a:r>
              <a:rPr lang="en-US" altLang="ko-KR" sz="1100" b="1" dirty="0"/>
              <a:t>)</a:t>
            </a:r>
          </a:p>
          <a:p>
            <a:pPr marL="171450" indent="-171450">
              <a:buFontTx/>
              <a:buChar char="-"/>
            </a:pPr>
            <a:endParaRPr lang="ko-KR" altLang="en-US" sz="11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0AC41D-1717-4D50-BCB6-6F719E858B49}"/>
              </a:ext>
            </a:extLst>
          </p:cNvPr>
          <p:cNvSpPr/>
          <p:nvPr/>
        </p:nvSpPr>
        <p:spPr>
          <a:xfrm>
            <a:off x="4686300" y="4091655"/>
            <a:ext cx="3590925" cy="2616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해당 작성자가 적은 평가 전부</a:t>
            </a:r>
          </a:p>
        </p:txBody>
      </p:sp>
    </p:spTree>
    <p:extLst>
      <p:ext uri="{BB962C8B-B14F-4D97-AF65-F5344CB8AC3E}">
        <p14:creationId xmlns:p14="http://schemas.microsoft.com/office/powerpoint/2010/main" val="2743839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영화 추천 알고리즘 </a:t>
            </a:r>
            <a:r>
              <a:rPr lang="en-US" altLang="ko-KR" dirty="0"/>
              <a:t>– </a:t>
            </a:r>
            <a:r>
              <a:rPr lang="ko-KR" altLang="en-US" dirty="0"/>
              <a:t>빅데이터 </a:t>
            </a:r>
            <a:r>
              <a:rPr lang="ko-KR" altLang="en-US" dirty="0" err="1"/>
              <a:t>머신러닝</a:t>
            </a:r>
            <a:r>
              <a:rPr lang="ko-KR" altLang="en-US" dirty="0"/>
              <a:t>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47</a:t>
            </a:fld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D702E3F7-557C-4097-8FFB-876C917A09B4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659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기본적인 </a:t>
            </a:r>
            <a:r>
              <a:rPr lang="ko-KR" altLang="en-US" sz="1500" dirty="0" err="1"/>
              <a:t>인기순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최신순</a:t>
            </a:r>
            <a:r>
              <a:rPr lang="en-US" altLang="ko-KR" sz="1500" dirty="0"/>
              <a:t>, </a:t>
            </a:r>
            <a:r>
              <a:rPr lang="ko-KR" altLang="en-US" sz="1500" dirty="0"/>
              <a:t>평점순과 판타지</a:t>
            </a:r>
            <a:r>
              <a:rPr lang="en-US" altLang="ko-KR" sz="1500" dirty="0"/>
              <a:t>, </a:t>
            </a:r>
            <a:r>
              <a:rPr lang="ko-KR" altLang="en-US" sz="1500" dirty="0"/>
              <a:t>서부</a:t>
            </a:r>
            <a:r>
              <a:rPr lang="en-US" altLang="ko-KR" sz="1500" dirty="0"/>
              <a:t>, </a:t>
            </a:r>
            <a:r>
              <a:rPr lang="ko-KR" altLang="en-US" sz="1500" dirty="0"/>
              <a:t>로맨스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어드벤쳐</a:t>
            </a:r>
            <a:r>
              <a:rPr lang="ko-KR" altLang="en-US" sz="1500" dirty="0"/>
              <a:t> 등의 장르별로 구분을 제외하고</a:t>
            </a:r>
            <a:r>
              <a:rPr lang="en-US" altLang="ko-KR" sz="1500" dirty="0"/>
              <a:t>, </a:t>
            </a:r>
            <a:r>
              <a:rPr lang="ko-KR" altLang="en-US" sz="1500" dirty="0"/>
              <a:t>빅데이터 </a:t>
            </a:r>
            <a:r>
              <a:rPr lang="ko-KR" altLang="en-US" sz="1500" dirty="0" err="1"/>
              <a:t>머신러닝</a:t>
            </a:r>
            <a:r>
              <a:rPr lang="ko-KR" altLang="en-US" sz="1500" dirty="0"/>
              <a:t> 프로세스를 이용한 영화를 추천</a:t>
            </a:r>
            <a:r>
              <a:rPr lang="en-US" altLang="ko-KR" sz="1500" dirty="0"/>
              <a:t>.</a:t>
            </a:r>
          </a:p>
          <a:p>
            <a:pPr algn="just"/>
            <a:r>
              <a:rPr lang="ko-KR" altLang="en-US" sz="1500" dirty="0"/>
              <a:t>해당 영화에 대한 추천을 받기 위해서는 행렬 계산이 필요하지만</a:t>
            </a:r>
            <a:r>
              <a:rPr lang="en-US" altLang="ko-KR" sz="1500" dirty="0"/>
              <a:t>, </a:t>
            </a:r>
            <a:r>
              <a:rPr lang="ko-KR" altLang="en-US" sz="1500" dirty="0"/>
              <a:t>미리 계산해두면 그 값을 가져만 오면 되기 때문에</a:t>
            </a:r>
            <a:r>
              <a:rPr lang="en-US" altLang="ko-KR" sz="1500" dirty="0"/>
              <a:t>, </a:t>
            </a:r>
            <a:r>
              <a:rPr lang="ko-KR" altLang="en-US" sz="1500" dirty="0"/>
              <a:t>현실적인 연산속도로 추천이 가능하다</a:t>
            </a:r>
            <a:r>
              <a:rPr lang="en-US" altLang="ko-KR" sz="1500" dirty="0"/>
              <a:t>. (</a:t>
            </a:r>
            <a:r>
              <a:rPr lang="ko-KR" altLang="en-US" sz="1500" dirty="0"/>
              <a:t>행렬 </a:t>
            </a:r>
            <a:r>
              <a:rPr lang="ko-KR" altLang="en-US" sz="1500" dirty="0" err="1"/>
              <a:t>곱연산</a:t>
            </a:r>
            <a:r>
              <a:rPr lang="ko-KR" altLang="en-US" sz="1500" dirty="0"/>
              <a:t> </a:t>
            </a:r>
            <a:r>
              <a:rPr lang="en-US" altLang="ko-KR" sz="1500" dirty="0"/>
              <a:t>O(N^2) -&gt; </a:t>
            </a:r>
            <a:r>
              <a:rPr lang="ko-KR" altLang="en-US" sz="1500" dirty="0"/>
              <a:t>결과 읽기 </a:t>
            </a:r>
            <a:r>
              <a:rPr lang="en-US" altLang="ko-KR" sz="1500" dirty="0"/>
              <a:t>O(1))</a:t>
            </a:r>
          </a:p>
          <a:p>
            <a:pPr algn="just"/>
            <a:r>
              <a:rPr lang="ko-KR" altLang="en-US" sz="1500" dirty="0"/>
              <a:t>미리 </a:t>
            </a:r>
            <a:r>
              <a:rPr lang="ko-KR" altLang="en-US" sz="1500" dirty="0" err="1"/>
              <a:t>머신러닝</a:t>
            </a:r>
            <a:r>
              <a:rPr lang="ko-KR" altLang="en-US" sz="1500" dirty="0"/>
              <a:t> 계산을 하고 파일화 하는 프로그램을 작성</a:t>
            </a:r>
            <a:r>
              <a:rPr lang="en-US" altLang="ko-KR" sz="1500" dirty="0"/>
              <a:t>, </a:t>
            </a:r>
            <a:r>
              <a:rPr lang="ko-KR" altLang="en-US" sz="1500" dirty="0"/>
              <a:t>더블클릭 두번으로 적재 </a:t>
            </a:r>
            <a:r>
              <a:rPr lang="en-US" altLang="ko-KR" sz="1500" dirty="0"/>
              <a:t>JSON </a:t>
            </a:r>
            <a:r>
              <a:rPr lang="ko-KR" altLang="en-US" sz="1500" dirty="0"/>
              <a:t>파일 생성</a:t>
            </a:r>
            <a:endParaRPr lang="en-US" altLang="ko-KR" sz="1500" dirty="0"/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77D1C601-43FD-41AB-99DF-172033DFA5EA}"/>
              </a:ext>
            </a:extLst>
          </p:cNvPr>
          <p:cNvSpPr/>
          <p:nvPr/>
        </p:nvSpPr>
        <p:spPr>
          <a:xfrm>
            <a:off x="789708" y="2976881"/>
            <a:ext cx="10493987" cy="3095446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B6131-7A35-41F0-A1EC-A41F7054FD1A}"/>
              </a:ext>
            </a:extLst>
          </p:cNvPr>
          <p:cNvSpPr/>
          <p:nvPr/>
        </p:nvSpPr>
        <p:spPr>
          <a:xfrm>
            <a:off x="1025438" y="2826663"/>
            <a:ext cx="3831041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빅데이터 </a:t>
            </a:r>
            <a:r>
              <a:rPr lang="ko-KR" altLang="en-US" sz="1200" b="1" dirty="0" err="1">
                <a:solidFill>
                  <a:srgbClr val="FFFFFF"/>
                </a:solidFill>
              </a:rPr>
              <a:t>머신러닝</a:t>
            </a:r>
            <a:r>
              <a:rPr lang="ko-KR" altLang="en-US" sz="1200" b="1" dirty="0">
                <a:solidFill>
                  <a:srgbClr val="FFFFFF"/>
                </a:solidFill>
              </a:rPr>
              <a:t> 프로세스 적용 파일 생성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3A3E6EB-D014-43CD-ADAC-CB32DD3D24D6}"/>
              </a:ext>
            </a:extLst>
          </p:cNvPr>
          <p:cNvGrpSpPr/>
          <p:nvPr/>
        </p:nvGrpSpPr>
        <p:grpSpPr>
          <a:xfrm>
            <a:off x="2689443" y="3673379"/>
            <a:ext cx="1005591" cy="2035584"/>
            <a:chOff x="2527148" y="3581939"/>
            <a:chExt cx="1005591" cy="2035584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3D1FC561-F5D0-464D-9FF3-DDA00C2A44F3}"/>
                </a:ext>
              </a:extLst>
            </p:cNvPr>
            <p:cNvSpPr/>
            <p:nvPr/>
          </p:nvSpPr>
          <p:spPr>
            <a:xfrm rot="5400000">
              <a:off x="2089509" y="4308538"/>
              <a:ext cx="2035584" cy="582386"/>
            </a:xfrm>
            <a:prstGeom prst="triangle">
              <a:avLst/>
            </a:prstGeom>
            <a:solidFill>
              <a:schemeClr val="tx2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DA3546-5F8E-4FDB-8A04-394D15BD6E38}"/>
                </a:ext>
              </a:extLst>
            </p:cNvPr>
            <p:cNvSpPr txBox="1"/>
            <p:nvPr/>
          </p:nvSpPr>
          <p:spPr>
            <a:xfrm>
              <a:off x="2527148" y="4368898"/>
              <a:ext cx="1005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JSON</a:t>
              </a:r>
            </a:p>
            <a:p>
              <a:pPr algn="ctr"/>
              <a:r>
                <a:rPr lang="ko-KR" altLang="en-US" sz="1200" b="1" dirty="0"/>
                <a:t>생성</a:t>
              </a:r>
              <a:endParaRPr lang="en-US" sz="1400" b="1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D1EBDE8-C167-4D79-80C0-55D055A1ABC5}"/>
              </a:ext>
            </a:extLst>
          </p:cNvPr>
          <p:cNvGrpSpPr/>
          <p:nvPr/>
        </p:nvGrpSpPr>
        <p:grpSpPr>
          <a:xfrm>
            <a:off x="5121600" y="3673379"/>
            <a:ext cx="1005591" cy="2035584"/>
            <a:chOff x="6341377" y="3581939"/>
            <a:chExt cx="1005591" cy="2035584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4BB480A9-4317-4EB9-9523-F2477E06EE23}"/>
                </a:ext>
              </a:extLst>
            </p:cNvPr>
            <p:cNvSpPr/>
            <p:nvPr/>
          </p:nvSpPr>
          <p:spPr>
            <a:xfrm rot="5400000">
              <a:off x="5826380" y="4308538"/>
              <a:ext cx="2035584" cy="582386"/>
            </a:xfrm>
            <a:prstGeom prst="triangl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A0E0B4-4824-4F3E-979B-1E0A3232E8EA}"/>
                </a:ext>
              </a:extLst>
            </p:cNvPr>
            <p:cNvSpPr txBox="1"/>
            <p:nvPr/>
          </p:nvSpPr>
          <p:spPr>
            <a:xfrm>
              <a:off x="6341377" y="4373848"/>
              <a:ext cx="1005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JSON </a:t>
              </a:r>
              <a:r>
                <a:rPr lang="ko-KR" altLang="en-US" sz="1200" b="1" dirty="0"/>
                <a:t>적재</a:t>
              </a:r>
              <a:r>
                <a:rPr lang="en-US" altLang="ko-KR" sz="1200" b="1" dirty="0"/>
                <a:t>&amp;</a:t>
              </a:r>
              <a:r>
                <a:rPr lang="ko-KR" altLang="en-US" sz="1200" b="1" dirty="0"/>
                <a:t>연산</a:t>
              </a:r>
              <a:endParaRPr lang="en-US" sz="1200" b="1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1D4F259-F1FA-4B20-A828-B886E2773E5A}"/>
              </a:ext>
            </a:extLst>
          </p:cNvPr>
          <p:cNvGrpSpPr/>
          <p:nvPr/>
        </p:nvGrpSpPr>
        <p:grpSpPr>
          <a:xfrm>
            <a:off x="1415904" y="4150953"/>
            <a:ext cx="1367852" cy="947184"/>
            <a:chOff x="1192384" y="4059513"/>
            <a:chExt cx="1367852" cy="94718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38050C9-B145-48A5-993E-D584CA223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380" y="4059513"/>
              <a:ext cx="680977" cy="68097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9A2BD1-1339-418C-A6F6-BBBFB3CF73AE}"/>
                </a:ext>
              </a:extLst>
            </p:cNvPr>
            <p:cNvSpPr txBox="1"/>
            <p:nvPr/>
          </p:nvSpPr>
          <p:spPr>
            <a:xfrm>
              <a:off x="1192384" y="4760476"/>
              <a:ext cx="13678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[ 00.movie_api.py]</a:t>
              </a:r>
              <a:endParaRPr lang="en-US" sz="1000" b="1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5F3FB65-418D-4A61-BA08-A0528D5E0954}"/>
              </a:ext>
            </a:extLst>
          </p:cNvPr>
          <p:cNvGrpSpPr/>
          <p:nvPr/>
        </p:nvGrpSpPr>
        <p:grpSpPr>
          <a:xfrm>
            <a:off x="3966481" y="3658119"/>
            <a:ext cx="1005592" cy="2064408"/>
            <a:chOff x="3646814" y="3566679"/>
            <a:chExt cx="1005592" cy="20644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4E39E1-A8D4-4584-841E-9223D376F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6464" y="3566679"/>
              <a:ext cx="677572" cy="6809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200D56-D61F-4C63-B575-D76E71438ACB}"/>
                </a:ext>
              </a:extLst>
            </p:cNvPr>
            <p:cNvSpPr txBox="1"/>
            <p:nvPr/>
          </p:nvSpPr>
          <p:spPr>
            <a:xfrm>
              <a:off x="3646814" y="4252672"/>
              <a:ext cx="1005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[</a:t>
              </a:r>
              <a:r>
                <a:rPr lang="en-US" altLang="ko-KR" sz="1000" b="1" dirty="0" err="1"/>
                <a:t>tmdb.json</a:t>
              </a:r>
              <a:r>
                <a:rPr lang="en-US" altLang="ko-KR" sz="1000" b="1" dirty="0"/>
                <a:t>]</a:t>
              </a:r>
              <a:endParaRPr lang="en-US" sz="1000" b="1" dirty="0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544C6F9-3F43-40DD-A15E-F086838A1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6464" y="4698873"/>
              <a:ext cx="677572" cy="68097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F788811-EA95-45A7-8B33-26EC87B0DA9A}"/>
                </a:ext>
              </a:extLst>
            </p:cNvPr>
            <p:cNvSpPr txBox="1"/>
            <p:nvPr/>
          </p:nvSpPr>
          <p:spPr>
            <a:xfrm>
              <a:off x="3646814" y="5384866"/>
              <a:ext cx="1005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[</a:t>
              </a:r>
              <a:r>
                <a:rPr lang="en-US" altLang="ko-KR" sz="1000" b="1" dirty="0" err="1"/>
                <a:t>tmdbkr.json</a:t>
              </a:r>
              <a:r>
                <a:rPr lang="en-US" altLang="ko-KR" sz="1000" b="1" dirty="0"/>
                <a:t>]</a:t>
              </a:r>
              <a:endParaRPr lang="en-US" sz="1000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9927ED8-63E5-467A-9335-86D48DB399A7}"/>
              </a:ext>
            </a:extLst>
          </p:cNvPr>
          <p:cNvGrpSpPr/>
          <p:nvPr/>
        </p:nvGrpSpPr>
        <p:grpSpPr>
          <a:xfrm>
            <a:off x="6154798" y="4150953"/>
            <a:ext cx="1676174" cy="947184"/>
            <a:chOff x="6021119" y="4059513"/>
            <a:chExt cx="1676174" cy="94718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46E65ED-A839-4A81-A14D-D2C79389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4675" y="4059513"/>
              <a:ext cx="680977" cy="68097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80825F3-231D-4337-A070-FC9FEE6C2461}"/>
                </a:ext>
              </a:extLst>
            </p:cNvPr>
            <p:cNvSpPr txBox="1"/>
            <p:nvPr/>
          </p:nvSpPr>
          <p:spPr>
            <a:xfrm>
              <a:off x="6021119" y="4760476"/>
              <a:ext cx="16761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[ 01.ML_recommend.py]</a:t>
              </a:r>
              <a:endParaRPr lang="en-US" sz="1000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338AF03-E0A6-4C30-9870-8DF3DE0A7323}"/>
              </a:ext>
            </a:extLst>
          </p:cNvPr>
          <p:cNvGrpSpPr/>
          <p:nvPr/>
        </p:nvGrpSpPr>
        <p:grpSpPr>
          <a:xfrm>
            <a:off x="8962896" y="4211193"/>
            <a:ext cx="1005592" cy="932214"/>
            <a:chOff x="8790176" y="4119753"/>
            <a:chExt cx="1005592" cy="932214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9BB5FE9-4642-4C09-AA84-88B1CFFC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9826" y="4119753"/>
              <a:ext cx="677572" cy="680977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CF03DE-44CB-488C-AC8D-4883DE97C680}"/>
                </a:ext>
              </a:extLst>
            </p:cNvPr>
            <p:cNvSpPr txBox="1"/>
            <p:nvPr/>
          </p:nvSpPr>
          <p:spPr>
            <a:xfrm>
              <a:off x="8790176" y="4805746"/>
              <a:ext cx="1005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[tmdb2.json]</a:t>
              </a:r>
              <a:endParaRPr lang="en-US" sz="1000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95A822A-B126-4951-B6C8-E0D867113FBB}"/>
              </a:ext>
            </a:extLst>
          </p:cNvPr>
          <p:cNvGrpSpPr/>
          <p:nvPr/>
        </p:nvGrpSpPr>
        <p:grpSpPr>
          <a:xfrm>
            <a:off x="7858579" y="3673379"/>
            <a:ext cx="1005591" cy="2035584"/>
            <a:chOff x="2527148" y="3581939"/>
            <a:chExt cx="1005591" cy="2035584"/>
          </a:xfrm>
        </p:grpSpPr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BE929FCB-155D-47CB-BEE6-9C1CBB9E2A06}"/>
                </a:ext>
              </a:extLst>
            </p:cNvPr>
            <p:cNvSpPr/>
            <p:nvPr/>
          </p:nvSpPr>
          <p:spPr>
            <a:xfrm rot="5400000">
              <a:off x="2089509" y="4308538"/>
              <a:ext cx="2035584" cy="582386"/>
            </a:xfrm>
            <a:prstGeom prst="triangle">
              <a:avLst/>
            </a:prstGeom>
            <a:solidFill>
              <a:schemeClr val="tx2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2F2CB0-2C3D-4777-822C-A4864F5FC969}"/>
                </a:ext>
              </a:extLst>
            </p:cNvPr>
            <p:cNvSpPr txBox="1"/>
            <p:nvPr/>
          </p:nvSpPr>
          <p:spPr>
            <a:xfrm>
              <a:off x="2527148" y="4368898"/>
              <a:ext cx="1005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JSON</a:t>
              </a:r>
            </a:p>
            <a:p>
              <a:pPr algn="ctr"/>
              <a:r>
                <a:rPr lang="ko-KR" altLang="en-US" sz="1200" b="1" dirty="0"/>
                <a:t>생성</a:t>
              </a:r>
              <a:endParaRPr lang="en-US" sz="1400" b="1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A58BFB4-B101-429E-9745-B47E7881670C}"/>
              </a:ext>
            </a:extLst>
          </p:cNvPr>
          <p:cNvSpPr txBox="1"/>
          <p:nvPr/>
        </p:nvSpPr>
        <p:spPr>
          <a:xfrm>
            <a:off x="1373514" y="3221043"/>
            <a:ext cx="6856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- </a:t>
            </a:r>
            <a:r>
              <a:rPr lang="ko-KR" altLang="en-US" sz="1000" b="1" dirty="0"/>
              <a:t>최종 파일을 </a:t>
            </a:r>
            <a:r>
              <a:rPr lang="ko-KR" altLang="en-US" sz="1000" b="1" dirty="0" err="1"/>
              <a:t>적재시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loaddata</a:t>
            </a:r>
            <a:r>
              <a:rPr lang="en-US" altLang="ko-KR" sz="1000" b="1" dirty="0"/>
              <a:t> tmdb2.json) </a:t>
            </a:r>
            <a:r>
              <a:rPr lang="ko-KR" altLang="en-US" sz="1000" b="1" dirty="0" err="1"/>
              <a:t>머신러닝</a:t>
            </a:r>
            <a:r>
              <a:rPr lang="ko-KR" altLang="en-US" sz="1000" b="1" dirty="0"/>
              <a:t> 프로세스가 적용된 </a:t>
            </a:r>
            <a:r>
              <a:rPr lang="en-US" altLang="ko-KR" sz="1000" b="1" dirty="0"/>
              <a:t>DB</a:t>
            </a:r>
            <a:r>
              <a:rPr lang="ko-KR" altLang="en-US" sz="1000" b="1" dirty="0"/>
              <a:t>가 생성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3502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2F031A-4A67-46A0-A1E4-D8D53344CC6F}"/>
              </a:ext>
            </a:extLst>
          </p:cNvPr>
          <p:cNvSpPr/>
          <p:nvPr/>
        </p:nvSpPr>
        <p:spPr>
          <a:xfrm>
            <a:off x="1244039" y="4865634"/>
            <a:ext cx="5334721" cy="883056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영화 추천 알고리즘 </a:t>
            </a:r>
            <a:r>
              <a:rPr lang="en-US" altLang="ko-KR" dirty="0"/>
              <a:t>– </a:t>
            </a:r>
            <a:r>
              <a:rPr lang="ko-KR" altLang="en-US" dirty="0"/>
              <a:t>인구통계학적 필터링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48</a:t>
            </a:fld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D702E3F7-557C-4097-8FFB-876C917A09B4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659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더 인기 있고 비평가들의 찬사를 받은 영화가 일반 관객에게 더 좋아질 확률이 더 높다</a:t>
            </a:r>
            <a:r>
              <a:rPr lang="en-US" altLang="ko-KR" sz="1500" dirty="0"/>
              <a:t>.</a:t>
            </a:r>
          </a:p>
          <a:p>
            <a:pPr algn="just"/>
            <a:r>
              <a:rPr lang="ko-KR" altLang="en-US" sz="1500" dirty="0"/>
              <a:t>단순 계산이 아닌</a:t>
            </a:r>
            <a:r>
              <a:rPr lang="en-US" altLang="ko-KR" sz="1500" dirty="0"/>
              <a:t>, </a:t>
            </a:r>
            <a:r>
              <a:rPr lang="ko-KR" altLang="en-US" sz="1500" dirty="0"/>
              <a:t>투표 인원 등의 다른 변수도 포함하고 가중치를 적용한 수식을 사용 </a:t>
            </a:r>
            <a:endParaRPr lang="en-US" altLang="ko-KR" sz="1500" dirty="0"/>
          </a:p>
          <a:p>
            <a:pPr algn="just"/>
            <a:r>
              <a:rPr lang="ko-KR" altLang="en-US" sz="1500" dirty="0"/>
              <a:t>평균 이상의 평점</a:t>
            </a:r>
            <a:r>
              <a:rPr lang="en-US" altLang="ko-KR" sz="1500" dirty="0"/>
              <a:t>, </a:t>
            </a:r>
            <a:r>
              <a:rPr lang="ko-KR" altLang="en-US" sz="1500" dirty="0"/>
              <a:t>투표 수 기준 상위 </a:t>
            </a:r>
            <a:r>
              <a:rPr lang="en-US" altLang="ko-KR" sz="1500" dirty="0"/>
              <a:t>10% </a:t>
            </a:r>
            <a:r>
              <a:rPr lang="ko-KR" altLang="en-US" sz="1500" dirty="0"/>
              <a:t>영화</a:t>
            </a:r>
            <a:r>
              <a:rPr lang="en-US" altLang="ko-KR" sz="1500" dirty="0"/>
              <a:t>, 6</a:t>
            </a:r>
            <a:r>
              <a:rPr lang="ko-KR" altLang="en-US" sz="1500" dirty="0"/>
              <a:t>개월 이내 영화 한정 등의 제약과 </a:t>
            </a:r>
            <a:r>
              <a:rPr lang="ko-KR" altLang="en-US" sz="1500" dirty="0" err="1"/>
              <a:t>전처리</a:t>
            </a:r>
            <a:r>
              <a:rPr lang="ko-KR" altLang="en-US" sz="1500" dirty="0"/>
              <a:t> 설정이 가능함</a:t>
            </a:r>
            <a:endParaRPr lang="en-US" altLang="ko-KR" sz="1500" dirty="0"/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77D1C601-43FD-41AB-99DF-172033DFA5EA}"/>
              </a:ext>
            </a:extLst>
          </p:cNvPr>
          <p:cNvSpPr/>
          <p:nvPr/>
        </p:nvSpPr>
        <p:spPr>
          <a:xfrm>
            <a:off x="789708" y="2731625"/>
            <a:ext cx="10493987" cy="3340702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B6131-7A35-41F0-A1EC-A41F7054FD1A}"/>
              </a:ext>
            </a:extLst>
          </p:cNvPr>
          <p:cNvSpPr/>
          <p:nvPr/>
        </p:nvSpPr>
        <p:spPr>
          <a:xfrm>
            <a:off x="1025438" y="2563147"/>
            <a:ext cx="3831041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Content-Based </a:t>
            </a:r>
            <a:r>
              <a:rPr lang="ko-KR" altLang="en-US" sz="1200" b="1" dirty="0">
                <a:solidFill>
                  <a:srgbClr val="FFFFFF"/>
                </a:solidFill>
              </a:rPr>
              <a:t>인구 통계학적 필터링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A4E458-F1BB-4734-979E-BA7A7B96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560" y="3252720"/>
            <a:ext cx="5410200" cy="10382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3BCD5A-FF5E-41DC-BFF0-F9D62E989299}"/>
              </a:ext>
            </a:extLst>
          </p:cNvPr>
          <p:cNvSpPr txBox="1"/>
          <p:nvPr/>
        </p:nvSpPr>
        <p:spPr>
          <a:xfrm>
            <a:off x="1133835" y="2959776"/>
            <a:ext cx="1852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전처리로 제약과 필터링</a:t>
            </a:r>
            <a:r>
              <a:rPr lang="en-US" altLang="ko-KR" sz="1000" b="1" dirty="0"/>
              <a:t>]</a:t>
            </a:r>
            <a:endParaRPr 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46F6EF-82FD-477A-8F2D-DFA74D7E47B2}"/>
              </a:ext>
            </a:extLst>
          </p:cNvPr>
          <p:cNvSpPr txBox="1"/>
          <p:nvPr/>
        </p:nvSpPr>
        <p:spPr>
          <a:xfrm>
            <a:off x="1168560" y="4510899"/>
            <a:ext cx="1852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가중치 적용 공식</a:t>
            </a:r>
            <a:r>
              <a:rPr lang="en-US" altLang="ko-KR" sz="1000" b="1" dirty="0"/>
              <a:t>]</a:t>
            </a:r>
            <a:endParaRPr lang="en-US" sz="1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05216E-4844-4B1D-8B97-14469EAB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961" y="3243615"/>
            <a:ext cx="3048000" cy="2505075"/>
          </a:xfrm>
          <a:prstGeom prst="rect">
            <a:avLst/>
          </a:prstGeom>
        </p:spPr>
      </p:pic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0602ACD3-EFB9-473C-9323-0CD46A135F35}"/>
              </a:ext>
            </a:extLst>
          </p:cNvPr>
          <p:cNvSpPr/>
          <p:nvPr/>
        </p:nvSpPr>
        <p:spPr>
          <a:xfrm rot="5400000">
            <a:off x="6279796" y="4318953"/>
            <a:ext cx="2035584" cy="582386"/>
          </a:xfrm>
          <a:prstGeom prst="triangle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3188BA1-DD23-43E3-B9F4-C39568791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952" y="4923705"/>
            <a:ext cx="4518894" cy="76691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23C1ED5-28CE-4B6E-B2B8-037942A4FBCF}"/>
              </a:ext>
            </a:extLst>
          </p:cNvPr>
          <p:cNvSpPr txBox="1"/>
          <p:nvPr/>
        </p:nvSpPr>
        <p:spPr>
          <a:xfrm>
            <a:off x="7899961" y="2959776"/>
            <a:ext cx="1852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메인에서 출력할 영화 </a:t>
            </a:r>
            <a:r>
              <a:rPr lang="en-US" altLang="ko-KR" sz="1000" b="1" dirty="0"/>
              <a:t>12</a:t>
            </a:r>
            <a:r>
              <a:rPr lang="ko-KR" altLang="en-US" sz="1000" b="1" dirty="0"/>
              <a:t>편</a:t>
            </a:r>
            <a:r>
              <a:rPr lang="en-US" altLang="ko-KR" sz="1000" b="1" dirty="0"/>
              <a:t>]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83716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BC29EA-43F8-45BB-991A-AA71D1470800}"/>
              </a:ext>
            </a:extLst>
          </p:cNvPr>
          <p:cNvCxnSpPr/>
          <p:nvPr/>
        </p:nvCxnSpPr>
        <p:spPr>
          <a:xfrm>
            <a:off x="5709920" y="3513365"/>
            <a:ext cx="0" cy="24638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영화 추천 알고리즘 </a:t>
            </a:r>
            <a:r>
              <a:rPr lang="en-US" altLang="ko-KR" dirty="0"/>
              <a:t>– </a:t>
            </a:r>
            <a:r>
              <a:rPr lang="ko-KR" altLang="en-US" dirty="0"/>
              <a:t>컨텐츠 기반 필터링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49</a:t>
            </a:fld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D702E3F7-557C-4097-8FFB-876C917A09B4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493986" cy="1659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컨텐츠 기반 필터링이란 상품 자체를 분석하고 태그화 하여 태그를 </a:t>
            </a:r>
            <a:r>
              <a:rPr lang="ko-KR" altLang="en-US" sz="1500" dirty="0" err="1"/>
              <a:t>추천한다던가</a:t>
            </a:r>
            <a:r>
              <a:rPr lang="ko-KR" altLang="en-US" sz="1500" dirty="0"/>
              <a:t> 하는 단순한 알고리즘부터</a:t>
            </a:r>
            <a:r>
              <a:rPr lang="en-US" altLang="ko-KR" sz="1500" dirty="0"/>
              <a:t>, </a:t>
            </a:r>
            <a:r>
              <a:rPr lang="ko-KR" altLang="en-US" sz="1500" dirty="0"/>
              <a:t>각각의 음원이 가수</a:t>
            </a:r>
            <a:r>
              <a:rPr lang="en-US" altLang="ko-KR" sz="1500" dirty="0"/>
              <a:t>, </a:t>
            </a:r>
            <a:r>
              <a:rPr lang="ko-KR" altLang="en-US" sz="1500" dirty="0"/>
              <a:t>장르</a:t>
            </a:r>
            <a:r>
              <a:rPr lang="en-US" altLang="ko-KR" sz="1500" dirty="0"/>
              <a:t>, </a:t>
            </a:r>
            <a:r>
              <a:rPr lang="ko-KR" altLang="en-US" sz="1500" dirty="0"/>
              <a:t>작곡가 등의 기준으로 재정리한 특성 프로파일을 만들고 추천하는 알고리즘까지 여러 종류가 존재</a:t>
            </a:r>
            <a:endParaRPr lang="en-US" altLang="ko-KR" sz="1500" dirty="0"/>
          </a:p>
          <a:p>
            <a:pPr algn="just"/>
            <a:r>
              <a:rPr lang="ko-KR" altLang="en-US" sz="1500" dirty="0"/>
              <a:t>최근 들어 </a:t>
            </a:r>
            <a:r>
              <a:rPr lang="ko-KR" altLang="en-US" sz="1500" dirty="0" err="1"/>
              <a:t>파이썬에서</a:t>
            </a:r>
            <a:r>
              <a:rPr lang="ko-KR" altLang="en-US" sz="1500" dirty="0"/>
              <a:t> 데이터 분류를 위한 많은 알고리즘이 적용된 라이브러리들이 나타나면서 생각만 해보았던 이러한 알고리즘들을 실제로 적용하고 구현할 수 있게 됨</a:t>
            </a:r>
            <a:endParaRPr lang="en-US" altLang="ko-KR" sz="1500" dirty="0"/>
          </a:p>
          <a:p>
            <a:pPr algn="just"/>
            <a:r>
              <a:rPr lang="ko-KR" altLang="en-US" sz="1500" dirty="0"/>
              <a:t>우리가 그 중 우리가 적용할 알고리즘은 줄거리 기반 추천</a:t>
            </a:r>
            <a:r>
              <a:rPr lang="en-US" altLang="ko-KR" sz="1500" dirty="0"/>
              <a:t>(Plot description based Recommender)</a:t>
            </a:r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77D1C601-43FD-41AB-99DF-172033DFA5EA}"/>
              </a:ext>
            </a:extLst>
          </p:cNvPr>
          <p:cNvSpPr/>
          <p:nvPr/>
        </p:nvSpPr>
        <p:spPr>
          <a:xfrm>
            <a:off x="789708" y="3114461"/>
            <a:ext cx="10493987" cy="2957866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B6131-7A35-41F0-A1EC-A41F7054FD1A}"/>
              </a:ext>
            </a:extLst>
          </p:cNvPr>
          <p:cNvSpPr/>
          <p:nvPr/>
        </p:nvSpPr>
        <p:spPr>
          <a:xfrm>
            <a:off x="1025438" y="2933538"/>
            <a:ext cx="2007129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줄거리 기반 추천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A3472-BA32-4637-AE93-4BA28B5EE5DC}"/>
              </a:ext>
            </a:extLst>
          </p:cNvPr>
          <p:cNvSpPr txBox="1"/>
          <p:nvPr/>
        </p:nvSpPr>
        <p:spPr>
          <a:xfrm>
            <a:off x="1088405" y="3270463"/>
            <a:ext cx="3493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- </a:t>
            </a:r>
            <a:r>
              <a:rPr lang="ko-KR" altLang="en-US" sz="1000" b="1" dirty="0"/>
              <a:t>같은 단어가 비슷한 빈도로 등장할수록 유사하다</a:t>
            </a:r>
            <a:r>
              <a:rPr lang="en-US" altLang="ko-KR" sz="1000" b="1" dirty="0"/>
              <a:t>.</a:t>
            </a:r>
            <a:endParaRPr lang="en-US" sz="1000" b="1" dirty="0"/>
          </a:p>
          <a:p>
            <a:r>
              <a:rPr lang="en-US" sz="1000" b="1" dirty="0"/>
              <a:t>- a, the, he, his </a:t>
            </a:r>
            <a:r>
              <a:rPr lang="ko-KR" altLang="en-US" sz="1000" b="1" dirty="0"/>
              <a:t>같은 조사</a:t>
            </a:r>
            <a:r>
              <a:rPr lang="en-US" altLang="ko-KR" sz="1000" b="1" dirty="0"/>
              <a:t>, stop word</a:t>
            </a:r>
            <a:r>
              <a:rPr lang="ko-KR" altLang="en-US" sz="1000" b="1" dirty="0"/>
              <a:t>는 제외</a:t>
            </a:r>
            <a:endParaRPr lang="en-US" sz="1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2EED8-A169-491C-B73D-4389F75665F6}"/>
              </a:ext>
            </a:extLst>
          </p:cNvPr>
          <p:cNvSpPr txBox="1"/>
          <p:nvPr/>
        </p:nvSpPr>
        <p:spPr>
          <a:xfrm>
            <a:off x="1133835" y="4041002"/>
            <a:ext cx="4109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Wealthy entrepreneur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Bruce Wayne 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and his ward Dick Grayson lead a double life: they are actually crime fighting duo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Batman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and Robin. A secret </a:t>
            </a:r>
            <a:r>
              <a:rPr lang="en-US" altLang="ko-KR" sz="1200" b="0" i="0" dirty="0" err="1">
                <a:effectLst/>
                <a:latin typeface="Source Sans Pro" panose="020B0604020202020204" pitchFamily="34" charset="0"/>
              </a:rPr>
              <a:t>Batpole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in the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Wayne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mansion leads to the Batcave, where Police Commissioner Gordon often calls with the latest emergency threatening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Gotham City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. Racing the </a:t>
            </a:r>
            <a:r>
              <a:rPr lang="en-US" altLang="ko-KR" sz="1200" b="0" i="0" dirty="0" err="1">
                <a:effectLst/>
                <a:latin typeface="Source Sans Pro" panose="020B0604020202020204" pitchFamily="34" charset="0"/>
              </a:rPr>
              <a:t>the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scene of the crime in the Batmobile,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Batman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and Robin must (with the help of their trusty Bat-utility-belt) thwart the efforts of a variety of master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criminals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, including The Riddler, The Joker, </a:t>
            </a:r>
            <a:r>
              <a:rPr lang="en-US" altLang="ko-KR" sz="1200" b="0" i="0" dirty="0" err="1">
                <a:effectLst/>
                <a:latin typeface="Source Sans Pro" panose="020B0604020202020204" pitchFamily="34" charset="0"/>
              </a:rPr>
              <a:t>Catwoman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, and The Penguin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ource Sans Pro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757156-0208-4812-9996-68EE5E665C21}"/>
              </a:ext>
            </a:extLst>
          </p:cNvPr>
          <p:cNvSpPr txBox="1"/>
          <p:nvPr/>
        </p:nvSpPr>
        <p:spPr>
          <a:xfrm>
            <a:off x="6349533" y="4122282"/>
            <a:ext cx="4109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Driven by tragedy, billionaire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Bruce Wayne 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dedicates his life to uncovering and defeating the corruption that plagues his home,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Gotham City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. Unable to work within the system, he instead creates a new identity, a symbol of fear for the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criminal</a:t>
            </a:r>
            <a:r>
              <a:rPr lang="en-US" altLang="ko-KR" sz="1200" b="0" i="0" dirty="0">
                <a:effectLst/>
                <a:latin typeface="Source Sans Pro" panose="020B0604020202020204" pitchFamily="34" charset="0"/>
              </a:rPr>
              <a:t> underworld - The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Batman.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086920-618D-4773-B98B-321D4EA2DBD9}"/>
              </a:ext>
            </a:extLst>
          </p:cNvPr>
          <p:cNvSpPr txBox="1"/>
          <p:nvPr/>
        </p:nvSpPr>
        <p:spPr>
          <a:xfrm>
            <a:off x="6349532" y="3610114"/>
            <a:ext cx="410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Source Sans Pro" panose="020B0503030403020204" pitchFamily="34" charset="0"/>
              </a:rPr>
              <a:t>Batman Begins(2005)</a:t>
            </a:r>
            <a:endParaRPr lang="en-US" altLang="ko-KR" b="1" i="0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163DE-3F81-4007-8702-C870C61F2A67}"/>
              </a:ext>
            </a:extLst>
          </p:cNvPr>
          <p:cNvSpPr txBox="1"/>
          <p:nvPr/>
        </p:nvSpPr>
        <p:spPr>
          <a:xfrm>
            <a:off x="1133835" y="3610114"/>
            <a:ext cx="410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Source Sans Pro" panose="020B0503030403020204" pitchFamily="34" charset="0"/>
              </a:rPr>
              <a:t>Batman (1966)</a:t>
            </a:r>
            <a:endParaRPr lang="en-US" altLang="ko-KR" b="1" i="0" dirty="0">
              <a:effectLst/>
              <a:latin typeface="Source Sans Pro" panose="020B0503030403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8B521D-73B7-4DD0-821C-3E2CFF138E3F}"/>
              </a:ext>
            </a:extLst>
          </p:cNvPr>
          <p:cNvGrpSpPr/>
          <p:nvPr/>
        </p:nvGrpSpPr>
        <p:grpSpPr>
          <a:xfrm>
            <a:off x="5133680" y="4328160"/>
            <a:ext cx="1124880" cy="640080"/>
            <a:chOff x="5143840" y="4318000"/>
            <a:chExt cx="1124880" cy="640080"/>
          </a:xfrm>
        </p:grpSpPr>
        <p:sp>
          <p:nvSpPr>
            <p:cNvPr id="10" name="화살표: 왼쪽/오른쪽 9">
              <a:extLst>
                <a:ext uri="{FF2B5EF4-FFF2-40B4-BE49-F238E27FC236}">
                  <a16:creationId xmlns:a16="http://schemas.microsoft.com/office/drawing/2014/main" id="{50CEC70B-6FC1-4FA7-A2CF-9C78518E5E00}"/>
                </a:ext>
              </a:extLst>
            </p:cNvPr>
            <p:cNvSpPr/>
            <p:nvPr/>
          </p:nvSpPr>
          <p:spPr>
            <a:xfrm>
              <a:off x="5143840" y="4318000"/>
              <a:ext cx="1124880" cy="64008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3881E1-E88A-4018-90A5-35CF31B2EF69}"/>
                </a:ext>
              </a:extLst>
            </p:cNvPr>
            <p:cNvSpPr txBox="1"/>
            <p:nvPr/>
          </p:nvSpPr>
          <p:spPr>
            <a:xfrm>
              <a:off x="5184480" y="4505579"/>
              <a:ext cx="10055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비슷한 영화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68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비즈니스 모델 </a:t>
            </a:r>
            <a:r>
              <a:rPr lang="en-US" altLang="ko-KR" dirty="0"/>
              <a:t>: </a:t>
            </a:r>
            <a:r>
              <a:rPr lang="ko-KR" altLang="en-US" dirty="0"/>
              <a:t>린 캔버스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7" y="1167381"/>
            <a:ext cx="11049991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 err="1"/>
              <a:t>스타트업에서</a:t>
            </a:r>
            <a:r>
              <a:rPr lang="ko-KR" altLang="en-US" sz="1500" dirty="0"/>
              <a:t> 쓰이는 린 캔버스를 통하여 서비스 이용자에게 어떤 사용자가 이용할 것이고</a:t>
            </a:r>
            <a:r>
              <a:rPr lang="en-US" altLang="ko-KR" sz="1500" dirty="0"/>
              <a:t>, </a:t>
            </a:r>
            <a:r>
              <a:rPr lang="ko-KR" altLang="en-US" sz="1500" dirty="0"/>
              <a:t>그 사용자에게 우리가 어떤 가치를 제공할 수 있고</a:t>
            </a:r>
            <a:r>
              <a:rPr lang="en-US" altLang="ko-KR" sz="1500" dirty="0"/>
              <a:t>, </a:t>
            </a:r>
            <a:r>
              <a:rPr lang="ko-KR" altLang="en-US" sz="1500" dirty="0"/>
              <a:t>어떤 서비스를 구축해야 하는지 파악</a:t>
            </a:r>
            <a:r>
              <a:rPr lang="en-US" altLang="ko-KR" sz="1500" dirty="0"/>
              <a:t> 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C1F79589-E167-49E9-8A2E-94B6FDC1ED5E}"/>
              </a:ext>
            </a:extLst>
          </p:cNvPr>
          <p:cNvGraphicFramePr>
            <a:graphicFrameLocks noGrp="1"/>
          </p:cNvGraphicFramePr>
          <p:nvPr/>
        </p:nvGraphicFramePr>
        <p:xfrm>
          <a:off x="708242" y="1816924"/>
          <a:ext cx="11262088" cy="44973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417">
                  <a:extLst>
                    <a:ext uri="{9D8B030D-6E8A-4147-A177-3AD203B41FA5}">
                      <a16:colId xmlns:a16="http://schemas.microsoft.com/office/drawing/2014/main" val="250995122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2907946498"/>
                    </a:ext>
                  </a:extLst>
                </a:gridCol>
                <a:gridCol w="1126210">
                  <a:extLst>
                    <a:ext uri="{9D8B030D-6E8A-4147-A177-3AD203B41FA5}">
                      <a16:colId xmlns:a16="http://schemas.microsoft.com/office/drawing/2014/main" val="3325414431"/>
                    </a:ext>
                  </a:extLst>
                </a:gridCol>
                <a:gridCol w="1126210">
                  <a:extLst>
                    <a:ext uri="{9D8B030D-6E8A-4147-A177-3AD203B41FA5}">
                      <a16:colId xmlns:a16="http://schemas.microsoft.com/office/drawing/2014/main" val="173729590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1869482821"/>
                    </a:ext>
                  </a:extLst>
                </a:gridCol>
                <a:gridCol w="2252417">
                  <a:extLst>
                    <a:ext uri="{9D8B030D-6E8A-4147-A177-3AD203B41FA5}">
                      <a16:colId xmlns:a16="http://schemas.microsoft.com/office/drawing/2014/main" val="1199741020"/>
                    </a:ext>
                  </a:extLst>
                </a:gridCol>
              </a:tblGrid>
              <a:tr h="2041096">
                <a:tc rowSpan="2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600" dirty="0"/>
                        <a:t>문제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1) </a:t>
                      </a:r>
                      <a:r>
                        <a:rPr lang="ko-KR" altLang="en-US" sz="1200" dirty="0"/>
                        <a:t>영화 평가 자체의 문제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영화평론가와 대중 사이의 괴리감</a:t>
                      </a:r>
                      <a:endParaRPr lang="en-US" altLang="ko-KR" sz="1200" dirty="0"/>
                    </a:p>
                    <a:p>
                      <a:pPr marL="342900" indent="-342900" latinLnBrk="1">
                        <a:buAutoNum type="arabicParenR"/>
                      </a:pP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2) </a:t>
                      </a:r>
                      <a:r>
                        <a:rPr lang="ko-KR" altLang="en-US" sz="1200" dirty="0"/>
                        <a:t>영화에 대해 토론할 거대 플랫폼의 부재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4. </a:t>
                      </a:r>
                      <a:r>
                        <a:rPr lang="ko-KR" altLang="en-US" sz="1600" dirty="0"/>
                        <a:t>솔루션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200" dirty="0"/>
                        <a:t>1) </a:t>
                      </a:r>
                      <a:r>
                        <a:rPr lang="ko-KR" altLang="en-US" sz="1200" dirty="0"/>
                        <a:t>대중적 인지도가 있는 영화평론가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평소 영화에 관심과 조예가 깊은 연예인 등 </a:t>
                      </a:r>
                      <a:r>
                        <a:rPr lang="ko-KR" altLang="en-US" sz="1200" dirty="0" err="1"/>
                        <a:t>셀럽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유튜버</a:t>
                      </a:r>
                      <a:r>
                        <a:rPr lang="ko-KR" altLang="en-US" sz="1200" dirty="0"/>
                        <a:t> 등 대중과의 소통을 내세움 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2) </a:t>
                      </a:r>
                      <a:r>
                        <a:rPr lang="ko-KR" altLang="en-US" sz="1200" dirty="0"/>
                        <a:t>영화 그 자체가 아닌 영화 평가와 그에 대한 토론에 집중한 사이트</a:t>
                      </a:r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가치 제안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200" dirty="0"/>
                        <a:t>영화에 대해 마음껏 이야기 하고 평할 수 있음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자신과 같은 의견을 가진 사람들과 뭉치고 교류할 수 있음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개인이 유명 평론가 못 지 않은 의견을 피력 할 수 있고 그것을 랭킹과 재화라는 형태로 확인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증명 가능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유명 평론가에게 직접 지지를 보내는 소통창구로 활용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9. </a:t>
                      </a:r>
                      <a:r>
                        <a:rPr lang="ko-KR" altLang="en-US" sz="1600" dirty="0"/>
                        <a:t>경쟁우위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200" dirty="0"/>
                        <a:t>소비층이 분명하지만 영화계에 한해서는 현재 시도하고 있는 사업체가 존재하지 않다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고객 세그먼트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200" dirty="0"/>
                        <a:t>영화를 좋아하며 인터넷과 </a:t>
                      </a:r>
                      <a:r>
                        <a:rPr lang="ko-KR" altLang="en-US" sz="1200" dirty="0" err="1"/>
                        <a:t>팬덤</a:t>
                      </a:r>
                      <a:r>
                        <a:rPr lang="ko-KR" altLang="en-US" sz="1200" dirty="0"/>
                        <a:t> 문화에 익숙한 </a:t>
                      </a:r>
                      <a:r>
                        <a:rPr lang="en-US" altLang="ko-KR" sz="1200" dirty="0"/>
                        <a:t>10~30</a:t>
                      </a:r>
                      <a:r>
                        <a:rPr lang="ko-KR" altLang="en-US" sz="1200" dirty="0"/>
                        <a:t>대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582451"/>
                  </a:ext>
                </a:extLst>
              </a:tr>
              <a:tr h="11445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8. </a:t>
                      </a:r>
                      <a:r>
                        <a:rPr lang="ko-KR" altLang="en-US" sz="1600" dirty="0"/>
                        <a:t>핵심지표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회원 수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유료 회원 수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SNS</a:t>
                      </a:r>
                      <a:r>
                        <a:rPr lang="ko-KR" altLang="en-US" sz="1200" dirty="0"/>
                        <a:t>에의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언급 빈도수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상위 </a:t>
                      </a:r>
                      <a:r>
                        <a:rPr lang="en-US" altLang="ko-KR" sz="1200" dirty="0"/>
                        <a:t>10%</a:t>
                      </a:r>
                      <a:r>
                        <a:rPr lang="ko-KR" altLang="en-US" sz="1200" dirty="0"/>
                        <a:t> 평가의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포인트 수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상위 개념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5. </a:t>
                      </a:r>
                      <a:r>
                        <a:rPr lang="ko-KR" altLang="en-US" sz="1600" dirty="0"/>
                        <a:t>채널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200" dirty="0"/>
                        <a:t>무비 큐레이터 온라인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SNS </a:t>
                      </a:r>
                      <a:r>
                        <a:rPr lang="ko-KR" altLang="en-US" sz="1200" dirty="0"/>
                        <a:t>홍보 채널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얼리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어답터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31412964"/>
                  </a:ext>
                </a:extLst>
              </a:tr>
              <a:tr h="1309957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7. </a:t>
                      </a:r>
                      <a:r>
                        <a:rPr lang="ko-KR" altLang="en-US" sz="1600" dirty="0"/>
                        <a:t>비용 구조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현 시점 추정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200" dirty="0"/>
                        <a:t>영화 리뷰를 위한 저작권에 대한 판권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/>
                        <a:t>팬덤의</a:t>
                      </a:r>
                      <a:r>
                        <a:rPr lang="ko-KR" altLang="en-US" sz="1200" dirty="0"/>
                        <a:t> 유지를 위한 유명인 섭외를 위한 비용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유명 </a:t>
                      </a:r>
                      <a:r>
                        <a:rPr lang="ko-KR" altLang="en-US" sz="1200" dirty="0" err="1"/>
                        <a:t>리뷰어에의</a:t>
                      </a:r>
                      <a:r>
                        <a:rPr lang="ko-KR" altLang="en-US" sz="1200" dirty="0"/>
                        <a:t> 지원 및 지속적인 컨텐츠 개발에 투자될 비용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거래 시스템 구축 및 유지를 위한 개발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보수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유지 비용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6. </a:t>
                      </a:r>
                      <a:r>
                        <a:rPr lang="ko-KR" altLang="en-US" sz="1600" dirty="0"/>
                        <a:t>수익 흐름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주 수입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마일리지 판매와 후원하기 발생하는 수수료</a:t>
                      </a:r>
                      <a:r>
                        <a:rPr lang="en-US" altLang="ko-KR" sz="12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부 수입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사이트 내 광고 게재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원활한 소통을 위한 제품 판매</a:t>
                      </a:r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63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597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영화 추천 알고리즘 </a:t>
            </a:r>
            <a:r>
              <a:rPr lang="en-US" altLang="ko-KR" dirty="0"/>
              <a:t>– </a:t>
            </a:r>
            <a:r>
              <a:rPr lang="ko-KR" altLang="en-US" dirty="0"/>
              <a:t>줄거리 기반 추천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50</a:t>
            </a:fld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D702E3F7-557C-4097-8FFB-876C917A09B4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493986" cy="1659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500" dirty="0"/>
              <a:t>‘</a:t>
            </a:r>
            <a:r>
              <a:rPr lang="ko-KR" altLang="en-US" sz="1500" dirty="0"/>
              <a:t>같은 단어가 비슷한 빈도로 등장할수록 유사하다</a:t>
            </a:r>
            <a:r>
              <a:rPr lang="en-US" altLang="ko-KR" sz="1500" dirty="0"/>
              <a:t>.’</a:t>
            </a:r>
            <a:r>
              <a:rPr lang="ko-KR" altLang="en-US" sz="1500" dirty="0"/>
              <a:t>는 접근 방식으로 유사성을 측정</a:t>
            </a:r>
            <a:endParaRPr lang="en-US" altLang="ko-KR" sz="1500" dirty="0"/>
          </a:p>
          <a:p>
            <a:pPr algn="just"/>
            <a:r>
              <a:rPr lang="ko-KR" altLang="en-US" sz="1500" dirty="0"/>
              <a:t>영화의 줄거리마다 길이가 다르기 때문에 등장 단어의 수가 아닌 빈도로 측정 </a:t>
            </a:r>
            <a:r>
              <a:rPr lang="en-US" altLang="ko-KR" sz="1500" dirty="0"/>
              <a:t>=&gt; TF-IDF vectorization</a:t>
            </a:r>
          </a:p>
          <a:p>
            <a:pPr algn="just"/>
            <a:r>
              <a:rPr lang="ko-KR" altLang="en-US" sz="1500" dirty="0"/>
              <a:t>코사인 유사도로 유사성 점수를 계산 </a:t>
            </a:r>
            <a:endParaRPr lang="en-US" altLang="ko-KR" sz="1500" dirty="0"/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77D1C601-43FD-41AB-99DF-172033DFA5EA}"/>
              </a:ext>
            </a:extLst>
          </p:cNvPr>
          <p:cNvSpPr/>
          <p:nvPr/>
        </p:nvSpPr>
        <p:spPr>
          <a:xfrm>
            <a:off x="789708" y="2499360"/>
            <a:ext cx="10493987" cy="357296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B6131-7A35-41F0-A1EC-A41F7054FD1A}"/>
              </a:ext>
            </a:extLst>
          </p:cNvPr>
          <p:cNvSpPr/>
          <p:nvPr/>
        </p:nvSpPr>
        <p:spPr>
          <a:xfrm>
            <a:off x="1025438" y="2334098"/>
            <a:ext cx="2007129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줄거리 기반 추천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6B3E7B-EE83-4F6C-8F92-5435A94C7C5F}"/>
              </a:ext>
            </a:extLst>
          </p:cNvPr>
          <p:cNvSpPr/>
          <p:nvPr/>
        </p:nvSpPr>
        <p:spPr>
          <a:xfrm>
            <a:off x="1244039" y="4462496"/>
            <a:ext cx="5334721" cy="1286194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952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4C5EC5-7189-481F-9A38-DAEB589C3F9B}"/>
              </a:ext>
            </a:extLst>
          </p:cNvPr>
          <p:cNvSpPr txBox="1"/>
          <p:nvPr/>
        </p:nvSpPr>
        <p:spPr>
          <a:xfrm>
            <a:off x="1168560" y="4134979"/>
            <a:ext cx="3525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코사인 유사도 공식</a:t>
            </a:r>
            <a:r>
              <a:rPr lang="en-US" altLang="ko-KR" sz="1000" b="1" dirty="0"/>
              <a:t>] = </a:t>
            </a:r>
            <a:r>
              <a:rPr lang="ko-KR" altLang="en-US" sz="1000" b="1" dirty="0"/>
              <a:t>값이 높을수록 유사한 영화</a:t>
            </a:r>
            <a:endParaRPr lang="en-US" sz="1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E0C5CD-78D9-47E5-B1ED-990DF9501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74" y="4515043"/>
            <a:ext cx="4286250" cy="1181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9769B6-D7F5-4AB3-9C78-0B102DD75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576" y="2991925"/>
            <a:ext cx="3263864" cy="2823501"/>
          </a:xfrm>
          <a:prstGeom prst="rect">
            <a:avLst/>
          </a:prstGeom>
        </p:spPr>
      </p:pic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121F61A5-3CB3-4DC0-8FCD-C46E827248D2}"/>
              </a:ext>
            </a:extLst>
          </p:cNvPr>
          <p:cNvSpPr/>
          <p:nvPr/>
        </p:nvSpPr>
        <p:spPr>
          <a:xfrm rot="5400000">
            <a:off x="6217548" y="4171303"/>
            <a:ext cx="2035584" cy="582386"/>
          </a:xfrm>
          <a:prstGeom prst="triangle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F5E9E-539E-4318-B3AD-791BD7BFCEF6}"/>
              </a:ext>
            </a:extLst>
          </p:cNvPr>
          <p:cNvSpPr txBox="1"/>
          <p:nvPr/>
        </p:nvSpPr>
        <p:spPr>
          <a:xfrm>
            <a:off x="7759576" y="2649251"/>
            <a:ext cx="1852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각 영화당 추천영화 </a:t>
            </a:r>
            <a:r>
              <a:rPr lang="en-US" altLang="ko-KR" sz="1000" b="1" dirty="0"/>
              <a:t>5</a:t>
            </a:r>
            <a:r>
              <a:rPr lang="ko-KR" altLang="en-US" sz="1000" b="1" dirty="0"/>
              <a:t>편 선정</a:t>
            </a:r>
            <a:r>
              <a:rPr lang="en-US" altLang="ko-KR" sz="1000" b="1" dirty="0"/>
              <a:t>]</a:t>
            </a:r>
            <a:endParaRPr lang="en-US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042E3E-8CDF-46C5-9093-9872414EFD9F}"/>
              </a:ext>
            </a:extLst>
          </p:cNvPr>
          <p:cNvSpPr txBox="1"/>
          <p:nvPr/>
        </p:nvSpPr>
        <p:spPr>
          <a:xfrm>
            <a:off x="6666372" y="4217267"/>
            <a:ext cx="1005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/>
              <a:t>행렬</a:t>
            </a:r>
            <a:endParaRPr lang="en-US" altLang="ko-KR" sz="1200" b="1" dirty="0"/>
          </a:p>
          <a:p>
            <a:pPr algn="ctr"/>
            <a:r>
              <a:rPr lang="ko-KR" altLang="en-US" sz="1200" b="1" dirty="0" err="1"/>
              <a:t>곱연산</a:t>
            </a:r>
            <a:endParaRPr 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FFEDF6-6B3E-4753-AD78-50A6AC77FD01}"/>
              </a:ext>
            </a:extLst>
          </p:cNvPr>
          <p:cNvSpPr txBox="1"/>
          <p:nvPr/>
        </p:nvSpPr>
        <p:spPr>
          <a:xfrm>
            <a:off x="1168560" y="2723021"/>
            <a:ext cx="3525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줄거리 문자열을 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차원 벡터 행렬로 변환</a:t>
            </a:r>
            <a:r>
              <a:rPr lang="en-US" altLang="ko-KR" sz="1000" b="1" dirty="0"/>
              <a:t>]</a:t>
            </a:r>
            <a:endParaRPr lang="en-US" sz="10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24FA7B9-A33E-4578-860D-DAABA33F5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64" y="3056957"/>
            <a:ext cx="5369596" cy="9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85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마무리 </a:t>
            </a:r>
            <a:r>
              <a:rPr lang="en-US" altLang="ko-KR" dirty="0"/>
              <a:t>–</a:t>
            </a:r>
            <a:r>
              <a:rPr lang="ko-KR" altLang="en-US" dirty="0"/>
              <a:t> 결론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51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1F53D8-F354-4241-8740-B9D4D725E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85" y="2939453"/>
            <a:ext cx="4598070" cy="2118991"/>
          </a:xfrm>
          <a:prstGeom prst="rect">
            <a:avLst/>
          </a:prstGeom>
        </p:spPr>
      </p:pic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CF462DC6-241E-4912-87B3-ABD4291FE3DB}"/>
              </a:ext>
            </a:extLst>
          </p:cNvPr>
          <p:cNvSpPr txBox="1">
            <a:spLocks/>
          </p:cNvSpPr>
          <p:nvPr/>
        </p:nvSpPr>
        <p:spPr>
          <a:xfrm>
            <a:off x="881148" y="1248661"/>
            <a:ext cx="10868892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영화 그 자체에 중점을 두기 보다는 </a:t>
            </a:r>
            <a:r>
              <a:rPr lang="ko-KR" altLang="en-US" sz="1600" b="1" dirty="0">
                <a:solidFill>
                  <a:srgbClr val="FF0000"/>
                </a:solidFill>
              </a:rPr>
              <a:t>영화에 대한 평가를 중심으로 </a:t>
            </a:r>
            <a:r>
              <a:rPr lang="ko-KR" altLang="en-US" sz="1500" dirty="0"/>
              <a:t>사람들이 모이고 의견을 나눌 수 있는 곳을 만들자</a:t>
            </a:r>
            <a:r>
              <a:rPr lang="en-US" altLang="ko-KR" sz="1500" dirty="0"/>
              <a:t>.</a:t>
            </a:r>
          </a:p>
          <a:p>
            <a:pPr algn="just"/>
            <a:r>
              <a:rPr lang="ko-KR" altLang="en-US" sz="1500" dirty="0"/>
              <a:t>후원하기</a:t>
            </a:r>
            <a:r>
              <a:rPr lang="en-US" altLang="ko-KR" sz="1500" dirty="0"/>
              <a:t>, </a:t>
            </a:r>
            <a:r>
              <a:rPr lang="ko-KR" altLang="en-US" sz="1500" dirty="0"/>
              <a:t>좋아요 기능을 서포트 하기 위한 </a:t>
            </a:r>
            <a:r>
              <a:rPr lang="ko-KR" altLang="en-US" sz="1600" b="1" dirty="0">
                <a:solidFill>
                  <a:srgbClr val="FF0000"/>
                </a:solidFill>
              </a:rPr>
              <a:t>점수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랭킹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보상 제도</a:t>
            </a:r>
            <a:r>
              <a:rPr lang="ko-KR" altLang="en-US" sz="1500" dirty="0"/>
              <a:t>를 만들어서 유저들이 이를 적극적으로 활용하게 만들자</a:t>
            </a:r>
            <a:endParaRPr lang="en-US" altLang="ko-KR" sz="1500" dirty="0"/>
          </a:p>
          <a:p>
            <a:pPr algn="just"/>
            <a:endParaRPr lang="en-US" altLang="ko-KR" sz="1500" dirty="0"/>
          </a:p>
        </p:txBody>
      </p:sp>
      <p:sp>
        <p:nvSpPr>
          <p:cNvPr id="17" name="모서리가 둥근 직사각형 26">
            <a:extLst>
              <a:ext uri="{FF2B5EF4-FFF2-40B4-BE49-F238E27FC236}">
                <a16:creationId xmlns:a16="http://schemas.microsoft.com/office/drawing/2014/main" id="{2D98C0C6-45F7-400D-99FC-ECE4B5AC98C7}"/>
              </a:ext>
            </a:extLst>
          </p:cNvPr>
          <p:cNvSpPr/>
          <p:nvPr/>
        </p:nvSpPr>
        <p:spPr>
          <a:xfrm>
            <a:off x="789708" y="2286000"/>
            <a:ext cx="10493987" cy="3786327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29AB93-E6C3-42DC-9686-9FE0E87A91E8}"/>
              </a:ext>
            </a:extLst>
          </p:cNvPr>
          <p:cNvSpPr/>
          <p:nvPr/>
        </p:nvSpPr>
        <p:spPr>
          <a:xfrm>
            <a:off x="1025439" y="2138667"/>
            <a:ext cx="2440968" cy="2771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</a:rPr>
              <a:t>Movie Curators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32790-FB1E-43DB-9940-6313729347C7}"/>
              </a:ext>
            </a:extLst>
          </p:cNvPr>
          <p:cNvGrpSpPr/>
          <p:nvPr/>
        </p:nvGrpSpPr>
        <p:grpSpPr>
          <a:xfrm>
            <a:off x="5715597" y="3013085"/>
            <a:ext cx="1005591" cy="2035584"/>
            <a:chOff x="5947091" y="3013085"/>
            <a:chExt cx="1005591" cy="2035584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E46B906C-8305-4A41-9D8D-8C4C19F1A142}"/>
                </a:ext>
              </a:extLst>
            </p:cNvPr>
            <p:cNvSpPr/>
            <p:nvPr/>
          </p:nvSpPr>
          <p:spPr>
            <a:xfrm rot="5400000">
              <a:off x="5465193" y="3739684"/>
              <a:ext cx="2035584" cy="582386"/>
            </a:xfrm>
            <a:prstGeom prst="triangle">
              <a:avLst/>
            </a:prstGeom>
            <a:solidFill>
              <a:schemeClr val="tx2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5856F4-700F-4C4E-A901-38CDDE3CB187}"/>
                </a:ext>
              </a:extLst>
            </p:cNvPr>
            <p:cNvSpPr txBox="1"/>
            <p:nvPr/>
          </p:nvSpPr>
          <p:spPr>
            <a:xfrm>
              <a:off x="5947091" y="3845059"/>
              <a:ext cx="1005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배포</a:t>
              </a:r>
              <a:endParaRPr lang="en-US" sz="14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565A25-C8DA-4A0C-B3CC-F98918E357CE}"/>
              </a:ext>
            </a:extLst>
          </p:cNvPr>
          <p:cNvSpPr txBox="1"/>
          <p:nvPr/>
        </p:nvSpPr>
        <p:spPr>
          <a:xfrm>
            <a:off x="6626281" y="3579775"/>
            <a:ext cx="4674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Site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</a:t>
            </a:r>
            <a:r>
              <a:rPr lang="en-US" sz="1400" b="1" dirty="0">
                <a:hlinkClick r:id="rId4"/>
              </a:rPr>
              <a:t>www.moviecurators.com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b="1" dirty="0" err="1"/>
              <a:t>Github</a:t>
            </a:r>
            <a:r>
              <a:rPr lang="en-US" altLang="ko-KR" sz="1400" b="1" dirty="0"/>
              <a:t>: </a:t>
            </a:r>
            <a:r>
              <a:rPr lang="en-US" altLang="ko-KR" sz="1400" b="1" dirty="0">
                <a:hlinkClick r:id="rId5"/>
              </a:rPr>
              <a:t>https://github.com/k-min9/MovieCurators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82896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5F2C7-DB17-4D51-B6D6-E84A15A5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마무리 </a:t>
            </a:r>
            <a:r>
              <a:rPr lang="en-US" altLang="ko-KR" dirty="0"/>
              <a:t>–</a:t>
            </a:r>
            <a:r>
              <a:rPr lang="ko-KR" altLang="en-US" dirty="0"/>
              <a:t> 기술 스택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E14000-E044-41F1-A8A5-C915220A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52</a:t>
            </a:fld>
            <a:endParaRPr lang="ko-KR" altLang="en-US" dirty="0"/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CF409C78-7912-4B30-A35D-E2DBC13AA5A7}"/>
              </a:ext>
            </a:extLst>
          </p:cNvPr>
          <p:cNvSpPr/>
          <p:nvPr/>
        </p:nvSpPr>
        <p:spPr>
          <a:xfrm>
            <a:off x="1823617" y="2339161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56466AD7-B43B-4978-862A-F40860CFF0AF}"/>
              </a:ext>
            </a:extLst>
          </p:cNvPr>
          <p:cNvSpPr/>
          <p:nvPr/>
        </p:nvSpPr>
        <p:spPr>
          <a:xfrm>
            <a:off x="448951" y="1566398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F4A36E69-ECFA-45BC-B45B-898FC427E263}"/>
              </a:ext>
            </a:extLst>
          </p:cNvPr>
          <p:cNvSpPr/>
          <p:nvPr/>
        </p:nvSpPr>
        <p:spPr>
          <a:xfrm>
            <a:off x="4555585" y="2339161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F61AC8D5-D05A-40B5-BE6E-0401E1A2C033}"/>
              </a:ext>
            </a:extLst>
          </p:cNvPr>
          <p:cNvSpPr/>
          <p:nvPr/>
        </p:nvSpPr>
        <p:spPr>
          <a:xfrm>
            <a:off x="3180919" y="1566398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4F0B2B61-840F-402B-BF2F-4ADFBEBD1AC3}"/>
              </a:ext>
            </a:extLst>
          </p:cNvPr>
          <p:cNvSpPr/>
          <p:nvPr/>
        </p:nvSpPr>
        <p:spPr>
          <a:xfrm>
            <a:off x="1823617" y="3888576"/>
            <a:ext cx="1694572" cy="150638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육각형 57">
            <a:extLst>
              <a:ext uri="{FF2B5EF4-FFF2-40B4-BE49-F238E27FC236}">
                <a16:creationId xmlns:a16="http://schemas.microsoft.com/office/drawing/2014/main" id="{C08F6D6B-361A-45C2-BD1C-FEA59A0A35E5}"/>
              </a:ext>
            </a:extLst>
          </p:cNvPr>
          <p:cNvSpPr/>
          <p:nvPr/>
        </p:nvSpPr>
        <p:spPr>
          <a:xfrm>
            <a:off x="448951" y="3115814"/>
            <a:ext cx="1694572" cy="150638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육각형 58">
            <a:extLst>
              <a:ext uri="{FF2B5EF4-FFF2-40B4-BE49-F238E27FC236}">
                <a16:creationId xmlns:a16="http://schemas.microsoft.com/office/drawing/2014/main" id="{0DC0C89C-A081-4403-A18B-FAB6772AA01B}"/>
              </a:ext>
            </a:extLst>
          </p:cNvPr>
          <p:cNvSpPr/>
          <p:nvPr/>
        </p:nvSpPr>
        <p:spPr>
          <a:xfrm>
            <a:off x="4555585" y="3888576"/>
            <a:ext cx="1694572" cy="150638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육각형 59">
            <a:extLst>
              <a:ext uri="{FF2B5EF4-FFF2-40B4-BE49-F238E27FC236}">
                <a16:creationId xmlns:a16="http://schemas.microsoft.com/office/drawing/2014/main" id="{EA28417E-6F76-415E-99E6-23E26203C874}"/>
              </a:ext>
            </a:extLst>
          </p:cNvPr>
          <p:cNvSpPr/>
          <p:nvPr/>
        </p:nvSpPr>
        <p:spPr>
          <a:xfrm>
            <a:off x="3180919" y="3115814"/>
            <a:ext cx="1694572" cy="150638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육각형 60">
            <a:extLst>
              <a:ext uri="{FF2B5EF4-FFF2-40B4-BE49-F238E27FC236}">
                <a16:creationId xmlns:a16="http://schemas.microsoft.com/office/drawing/2014/main" id="{F6586D79-AD0D-447A-B347-96287F885D33}"/>
              </a:ext>
            </a:extLst>
          </p:cNvPr>
          <p:cNvSpPr/>
          <p:nvPr/>
        </p:nvSpPr>
        <p:spPr>
          <a:xfrm>
            <a:off x="7308261" y="2339161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육각형 61">
            <a:extLst>
              <a:ext uri="{FF2B5EF4-FFF2-40B4-BE49-F238E27FC236}">
                <a16:creationId xmlns:a16="http://schemas.microsoft.com/office/drawing/2014/main" id="{8A12C94A-D58F-4769-AEBF-FD647AE0443F}"/>
              </a:ext>
            </a:extLst>
          </p:cNvPr>
          <p:cNvSpPr/>
          <p:nvPr/>
        </p:nvSpPr>
        <p:spPr>
          <a:xfrm>
            <a:off x="5933595" y="1566398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육각형 62">
            <a:extLst>
              <a:ext uri="{FF2B5EF4-FFF2-40B4-BE49-F238E27FC236}">
                <a16:creationId xmlns:a16="http://schemas.microsoft.com/office/drawing/2014/main" id="{0DCFF0AF-A1E6-4408-9FDA-9A51231B2A2A}"/>
              </a:ext>
            </a:extLst>
          </p:cNvPr>
          <p:cNvSpPr/>
          <p:nvPr/>
        </p:nvSpPr>
        <p:spPr>
          <a:xfrm>
            <a:off x="10040229" y="2339161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육각형 63">
            <a:extLst>
              <a:ext uri="{FF2B5EF4-FFF2-40B4-BE49-F238E27FC236}">
                <a16:creationId xmlns:a16="http://schemas.microsoft.com/office/drawing/2014/main" id="{D6F4ADF9-F84A-4996-AD09-899BA008D7FB}"/>
              </a:ext>
            </a:extLst>
          </p:cNvPr>
          <p:cNvSpPr/>
          <p:nvPr/>
        </p:nvSpPr>
        <p:spPr>
          <a:xfrm>
            <a:off x="8665563" y="1566398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육각형 64">
            <a:extLst>
              <a:ext uri="{FF2B5EF4-FFF2-40B4-BE49-F238E27FC236}">
                <a16:creationId xmlns:a16="http://schemas.microsoft.com/office/drawing/2014/main" id="{0495604C-3544-4FBB-8847-DE32F7921D1C}"/>
              </a:ext>
            </a:extLst>
          </p:cNvPr>
          <p:cNvSpPr/>
          <p:nvPr/>
        </p:nvSpPr>
        <p:spPr>
          <a:xfrm>
            <a:off x="7308261" y="3888576"/>
            <a:ext cx="1694572" cy="150638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육각형 65">
            <a:extLst>
              <a:ext uri="{FF2B5EF4-FFF2-40B4-BE49-F238E27FC236}">
                <a16:creationId xmlns:a16="http://schemas.microsoft.com/office/drawing/2014/main" id="{AC3338FB-32B3-4BDB-B813-FC5925846790}"/>
              </a:ext>
            </a:extLst>
          </p:cNvPr>
          <p:cNvSpPr/>
          <p:nvPr/>
        </p:nvSpPr>
        <p:spPr>
          <a:xfrm>
            <a:off x="5933595" y="3115814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육각형 66">
            <a:extLst>
              <a:ext uri="{FF2B5EF4-FFF2-40B4-BE49-F238E27FC236}">
                <a16:creationId xmlns:a16="http://schemas.microsoft.com/office/drawing/2014/main" id="{065DB933-7E9D-4C22-9A36-C7618E47E45F}"/>
              </a:ext>
            </a:extLst>
          </p:cNvPr>
          <p:cNvSpPr/>
          <p:nvPr/>
        </p:nvSpPr>
        <p:spPr>
          <a:xfrm>
            <a:off x="10040229" y="3888576"/>
            <a:ext cx="1694572" cy="150638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육각형 67">
            <a:extLst>
              <a:ext uri="{FF2B5EF4-FFF2-40B4-BE49-F238E27FC236}">
                <a16:creationId xmlns:a16="http://schemas.microsoft.com/office/drawing/2014/main" id="{914B25AD-DCA8-4D22-863F-06941EB7C51E}"/>
              </a:ext>
            </a:extLst>
          </p:cNvPr>
          <p:cNvSpPr/>
          <p:nvPr/>
        </p:nvSpPr>
        <p:spPr>
          <a:xfrm>
            <a:off x="8665563" y="3115814"/>
            <a:ext cx="1694572" cy="150638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6166639-8D73-4341-980A-735396D29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35" y="1648093"/>
            <a:ext cx="771227" cy="9202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4E0E99-A0D3-44A0-A8C3-4D544EA79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6" y="3517847"/>
            <a:ext cx="1046809" cy="4156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ADDCB57-D9B5-426A-ACD3-31D83098C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304" y="2487097"/>
            <a:ext cx="738343" cy="7495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C61E4E5-E78F-4E25-8BFE-F310BDA48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852" y="4051545"/>
            <a:ext cx="1000382" cy="5313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DB4EBFC-9078-4EBE-B91D-FE0126692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0736" y="1310465"/>
            <a:ext cx="1619075" cy="15954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8F4EBB-2A23-4D21-AD3A-8832D8CE0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983" y="3199501"/>
            <a:ext cx="827131" cy="8150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11D076-3175-4660-94DE-BF6C12D77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818" y="2339161"/>
            <a:ext cx="995905" cy="9867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93EE3A-A91A-45C8-B623-2DD0B603F4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1344" y="1808721"/>
            <a:ext cx="811497" cy="69031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FE63BF-4C43-4B35-ABFC-13527C8A5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2116" y="2392466"/>
            <a:ext cx="966868" cy="95273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D4EA8A0-D587-4657-BD63-5FEA77945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1768" y="3305543"/>
            <a:ext cx="765889" cy="765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AE4877E-4237-4883-B22A-B06D35406F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76696" y="3919056"/>
            <a:ext cx="1021637" cy="100670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F04D830-78AA-412E-8D09-6443F4FCE4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2974" y="3984763"/>
            <a:ext cx="884084" cy="87116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257D975-8D6F-4C85-AC6F-7CD03F5FC6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30188" y="2434844"/>
            <a:ext cx="876707" cy="76872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87792C9-C28E-4836-97BA-A64FB47C2E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0736" y="3209659"/>
            <a:ext cx="784398" cy="87244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3B8E4B-96EC-4DA8-91F8-E7D6D6B4A0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0384" y="1691473"/>
            <a:ext cx="880012" cy="86714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9DA07F4-1093-4CED-81DC-4AE9065490D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50583" y="4181481"/>
            <a:ext cx="1166547" cy="65065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A7C631B-8E00-41A7-B393-24455E301571}"/>
              </a:ext>
            </a:extLst>
          </p:cNvPr>
          <p:cNvSpPr txBox="1"/>
          <p:nvPr/>
        </p:nvSpPr>
        <p:spPr>
          <a:xfrm>
            <a:off x="4899280" y="3194682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Spring</a:t>
            </a:r>
          </a:p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Security</a:t>
            </a:r>
            <a:endParaRPr lang="ko-KR" altLang="en-US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56E9BA-3B21-4D5D-A3E8-49B35C8DD71D}"/>
              </a:ext>
            </a:extLst>
          </p:cNvPr>
          <p:cNvSpPr txBox="1"/>
          <p:nvPr/>
        </p:nvSpPr>
        <p:spPr>
          <a:xfrm>
            <a:off x="6100287" y="3973900"/>
            <a:ext cx="139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Spring Data</a:t>
            </a:r>
          </a:p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JPA</a:t>
            </a:r>
            <a:endParaRPr lang="ko-KR" altLang="en-US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D2C2BD-DD9E-4190-9C1B-B26F81DC9A12}"/>
              </a:ext>
            </a:extLst>
          </p:cNvPr>
          <p:cNvSpPr txBox="1"/>
          <p:nvPr/>
        </p:nvSpPr>
        <p:spPr>
          <a:xfrm>
            <a:off x="4763308" y="4855924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Django</a:t>
            </a:r>
            <a:r>
              <a:rPr lang="ko-KR" altLang="en-US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R.F.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B9C7B7-0A92-4584-9CA2-57E3B96F0CE2}"/>
              </a:ext>
            </a:extLst>
          </p:cNvPr>
          <p:cNvSpPr txBox="1"/>
          <p:nvPr/>
        </p:nvSpPr>
        <p:spPr>
          <a:xfrm>
            <a:off x="6093848" y="248007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Spring Boot</a:t>
            </a:r>
            <a:endParaRPr lang="ko-KR" altLang="en-US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F33E92-C704-4AF1-915D-205D1D029AB9}"/>
              </a:ext>
            </a:extLst>
          </p:cNvPr>
          <p:cNvSpPr txBox="1"/>
          <p:nvPr/>
        </p:nvSpPr>
        <p:spPr>
          <a:xfrm>
            <a:off x="1967393" y="4855924"/>
            <a:ext cx="139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GCP </a:t>
            </a:r>
            <a:r>
              <a:rPr lang="en-US" altLang="ko-KR" dirty="0" err="1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Oauth</a:t>
            </a:r>
            <a:endParaRPr lang="en-US" altLang="ko-KR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78337F3-B496-45F0-A36F-8DACC18C4AB9}"/>
              </a:ext>
            </a:extLst>
          </p:cNvPr>
          <p:cNvSpPr txBox="1"/>
          <p:nvPr/>
        </p:nvSpPr>
        <p:spPr>
          <a:xfrm>
            <a:off x="2122815" y="3325960"/>
            <a:ext cx="103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Vuex</a:t>
            </a:r>
            <a:endParaRPr lang="en-US" altLang="ko-KR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90508A-E3A2-4267-B88A-C5D7189AC4F3}"/>
              </a:ext>
            </a:extLst>
          </p:cNvPr>
          <p:cNvSpPr txBox="1"/>
          <p:nvPr/>
        </p:nvSpPr>
        <p:spPr>
          <a:xfrm>
            <a:off x="3361433" y="4113896"/>
            <a:ext cx="135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Bootstrap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E5DA7D3-23BB-4D23-A052-754937E16B54}"/>
              </a:ext>
            </a:extLst>
          </p:cNvPr>
          <p:cNvSpPr txBox="1"/>
          <p:nvPr/>
        </p:nvSpPr>
        <p:spPr>
          <a:xfrm>
            <a:off x="3319051" y="2536542"/>
            <a:ext cx="140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Vue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2BE1B80-70D7-4E9B-9DF1-AA17F7987868}"/>
              </a:ext>
            </a:extLst>
          </p:cNvPr>
          <p:cNvSpPr txBox="1"/>
          <p:nvPr/>
        </p:nvSpPr>
        <p:spPr>
          <a:xfrm>
            <a:off x="613370" y="4040295"/>
            <a:ext cx="139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Kakaopay</a:t>
            </a:r>
            <a:endParaRPr lang="en-US" altLang="ko-KR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18836D-0755-4EE0-BC23-A09620CC6C9D}"/>
              </a:ext>
            </a:extLst>
          </p:cNvPr>
          <p:cNvSpPr txBox="1"/>
          <p:nvPr/>
        </p:nvSpPr>
        <p:spPr>
          <a:xfrm>
            <a:off x="572730" y="2602497"/>
            <a:ext cx="139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netlify</a:t>
            </a:r>
            <a:endParaRPr lang="en-US" altLang="ko-KR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D27EC2-F576-4F6F-8B1A-9E94AE5799E7}"/>
              </a:ext>
            </a:extLst>
          </p:cNvPr>
          <p:cNvSpPr txBox="1"/>
          <p:nvPr/>
        </p:nvSpPr>
        <p:spPr>
          <a:xfrm>
            <a:off x="7452470" y="4711862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Scikit-learn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672568-7F65-43DB-A5A8-F649832BB975}"/>
              </a:ext>
            </a:extLst>
          </p:cNvPr>
          <p:cNvSpPr txBox="1"/>
          <p:nvPr/>
        </p:nvSpPr>
        <p:spPr>
          <a:xfrm>
            <a:off x="7453815" y="326083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PostgreSQL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FCA2BC6-04DC-4CF9-9154-CC2B719593D9}"/>
              </a:ext>
            </a:extLst>
          </p:cNvPr>
          <p:cNvSpPr txBox="1"/>
          <p:nvPr/>
        </p:nvSpPr>
        <p:spPr>
          <a:xfrm>
            <a:off x="9999884" y="3219821"/>
            <a:ext cx="174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Google Cloud</a:t>
            </a:r>
          </a:p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E3BBF4-1192-4EC2-A14E-5C8A4FEAF25F}"/>
              </a:ext>
            </a:extLst>
          </p:cNvPr>
          <p:cNvSpPr txBox="1"/>
          <p:nvPr/>
        </p:nvSpPr>
        <p:spPr>
          <a:xfrm>
            <a:off x="10020204" y="4900550"/>
            <a:ext cx="174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Github</a:t>
            </a:r>
            <a:endParaRPr lang="en-US" altLang="ko-KR" dirty="0">
              <a:latin typeface="Bahnschrift Light" panose="020B0502040204020203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4A3C6C-8B2F-4F0B-B9B2-0A545F17A798}"/>
              </a:ext>
            </a:extLst>
          </p:cNvPr>
          <p:cNvSpPr txBox="1"/>
          <p:nvPr/>
        </p:nvSpPr>
        <p:spPr>
          <a:xfrm>
            <a:off x="9197697" y="4183733"/>
            <a:ext cx="63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RDS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AD0529-16F4-4D61-AE9D-F16E6DA07A99}"/>
              </a:ext>
            </a:extLst>
          </p:cNvPr>
          <p:cNvSpPr txBox="1"/>
          <p:nvPr/>
        </p:nvSpPr>
        <p:spPr>
          <a:xfrm>
            <a:off x="9220941" y="265863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Bahnschrift Light" panose="020B0502040204020203" pitchFamily="34" charset="0"/>
                <a:ea typeface="휴먼둥근헤드라인" panose="02030504000101010101" pitchFamily="18" charset="-127"/>
              </a:rPr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146052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  <a:r>
              <a:rPr lang="en-US" altLang="ko-KR" dirty="0"/>
              <a:t>. </a:t>
            </a:r>
            <a:r>
              <a:rPr lang="ko-KR" altLang="en-US" dirty="0"/>
              <a:t>최종 산출물 리스트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53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500" dirty="0"/>
              <a:t>프로젝트 수행을 통한 </a:t>
            </a:r>
            <a:r>
              <a:rPr lang="en-US" altLang="ko-KR" sz="1500" dirty="0" err="1"/>
              <a:t>Github</a:t>
            </a:r>
            <a:r>
              <a:rPr lang="en-US" altLang="ko-KR" sz="1500" dirty="0"/>
              <a:t> </a:t>
            </a:r>
            <a:r>
              <a:rPr lang="ko-KR" altLang="en-US" sz="1500" dirty="0"/>
              <a:t>최종산출물 리스트는 아래와 같습니다</a:t>
            </a:r>
            <a:r>
              <a:rPr lang="en-US" altLang="ko-KR" sz="1500" dirty="0"/>
              <a:t>. (</a:t>
            </a:r>
            <a:r>
              <a:rPr lang="en-US" altLang="ko-KR" sz="1500" dirty="0" err="1"/>
              <a:t>Github</a:t>
            </a:r>
            <a:r>
              <a:rPr lang="ko-KR" altLang="en-US" sz="1500" dirty="0"/>
              <a:t>에서 확인 가능</a:t>
            </a:r>
            <a:r>
              <a:rPr lang="en-US" altLang="ko-KR" sz="1500" dirty="0"/>
              <a:t>)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1930323"/>
            <a:ext cx="10493987" cy="4142004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8295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최종 산출물 리스트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59237AD-1160-44C7-A5D7-69B211A95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66555"/>
              </p:ext>
            </p:extLst>
          </p:nvPr>
        </p:nvGraphicFramePr>
        <p:xfrm>
          <a:off x="1753502" y="2590075"/>
          <a:ext cx="8235552" cy="2822499"/>
        </p:xfrm>
        <a:graphic>
          <a:graphicData uri="http://schemas.openxmlformats.org/drawingml/2006/table">
            <a:tbl>
              <a:tblPr/>
              <a:tblGrid>
                <a:gridCol w="979559">
                  <a:extLst>
                    <a:ext uri="{9D8B030D-6E8A-4147-A177-3AD203B41FA5}">
                      <a16:colId xmlns:a16="http://schemas.microsoft.com/office/drawing/2014/main" val="132333629"/>
                    </a:ext>
                  </a:extLst>
                </a:gridCol>
                <a:gridCol w="1886558">
                  <a:extLst>
                    <a:ext uri="{9D8B030D-6E8A-4147-A177-3AD203B41FA5}">
                      <a16:colId xmlns:a16="http://schemas.microsoft.com/office/drawing/2014/main" val="1830569823"/>
                    </a:ext>
                  </a:extLst>
                </a:gridCol>
                <a:gridCol w="5369435">
                  <a:extLst>
                    <a:ext uri="{9D8B030D-6E8A-4147-A177-3AD203B41FA5}">
                      <a16:colId xmlns:a16="http://schemas.microsoft.com/office/drawing/2014/main" val="2065322314"/>
                    </a:ext>
                  </a:extLst>
                </a:gridCol>
              </a:tblGrid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790208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 러닝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00_movie_api.py, 01_ML_recommend.py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89570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 러닝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결과물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Tmdb2.json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3043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 엔드 프레임워크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pjt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-final-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150245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 엔드 프레임워크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pjt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-final-spring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529324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 엔드 프레임워크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pjt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-final-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drf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74678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Readme.md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README.md,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README.assets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481237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홍보용 영상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 Curators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 영상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.mp4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6005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정리용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 Curators.pptx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386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010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 of Document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54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3D099-34FA-43D7-9519-079A8229E63B}"/>
              </a:ext>
            </a:extLst>
          </p:cNvPr>
          <p:cNvSpPr txBox="1"/>
          <p:nvPr/>
        </p:nvSpPr>
        <p:spPr>
          <a:xfrm>
            <a:off x="4080993" y="2921168"/>
            <a:ext cx="4030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060"/>
                </a:solidFill>
              </a:rPr>
              <a:t>Thank You</a:t>
            </a:r>
            <a:endParaRPr lang="ko-KR" altLang="en-US" sz="6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13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04D138D-7492-4F42-9D0D-0F62BD13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59" y="4883815"/>
            <a:ext cx="2255272" cy="10603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1. </a:t>
            </a:r>
            <a:r>
              <a:rPr lang="ko-KR" altLang="en-US" dirty="0"/>
              <a:t>문제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en-US" altLang="ko-KR" sz="1600" dirty="0"/>
              <a:t>1) </a:t>
            </a:r>
            <a:r>
              <a:rPr lang="ko-KR" altLang="en-US" sz="1600" dirty="0"/>
              <a:t>국내 영화평론가와 대중 사이의 괴리감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en-US" altLang="ko-KR" sz="1600" dirty="0"/>
              <a:t>2) </a:t>
            </a:r>
            <a:r>
              <a:rPr lang="ko-KR" altLang="en-US" sz="1600" dirty="0"/>
              <a:t>웹툰처럼 공급 플랫폼이 고정되어 있지 않아 영화에 대해 토론할 거대 플랫폼의 부재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en-US" altLang="ko-KR" sz="1600" dirty="0"/>
              <a:t>3) </a:t>
            </a:r>
            <a:r>
              <a:rPr lang="ko-KR" altLang="en-US" sz="1600" dirty="0" err="1"/>
              <a:t>씨네</a:t>
            </a:r>
            <a:r>
              <a:rPr lang="ko-KR" altLang="en-US" sz="1600" dirty="0"/>
              <a:t> </a:t>
            </a:r>
            <a:r>
              <a:rPr lang="en-US" altLang="ko-KR" sz="1600" dirty="0"/>
              <a:t>21 </a:t>
            </a:r>
            <a:r>
              <a:rPr lang="ko-KR" altLang="en-US" sz="1600" dirty="0"/>
              <a:t>외 평론가의 평론을 모아두고 검색하는 사이트가 희귀하고 영화가 아닌 평론을 중점으로 한 서비스는 찾아본 결과 발표일 기준 단 한 곳</a:t>
            </a: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78825"/>
            <a:ext cx="10493987" cy="3293501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612806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>
                <a:solidFill>
                  <a:srgbClr val="FFFFFF"/>
                </a:solidFill>
              </a:rPr>
              <a:t>문제 제기</a:t>
            </a:r>
            <a:endParaRPr lang="ko-KR" altLang="en-US" sz="1200" b="1" dirty="0">
              <a:solidFill>
                <a:srgbClr val="FFFFFF"/>
              </a:solidFill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1239152" y="3242231"/>
            <a:ext cx="10163140" cy="25749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 평론가는 잡지</a:t>
            </a:r>
            <a:r>
              <a:rPr lang="en-US" altLang="ko-KR" sz="1600" dirty="0"/>
              <a:t>, </a:t>
            </a:r>
            <a:r>
              <a:rPr lang="ko-KR" altLang="en-US" sz="1600" dirty="0"/>
              <a:t>시사회 등으로 평점과 평론을 공개하나</a:t>
            </a:r>
            <a:r>
              <a:rPr lang="en-US" altLang="ko-KR" sz="1600" dirty="0"/>
              <a:t>,</a:t>
            </a:r>
            <a:r>
              <a:rPr lang="ko-KR" altLang="en-US" sz="1600" dirty="0"/>
              <a:t> 대중은 그에 대해 토론 할 수 없음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-&gt; </a:t>
            </a:r>
            <a:r>
              <a:rPr lang="ko-KR" altLang="en-US" sz="1600" dirty="0" err="1"/>
              <a:t>씨네</a:t>
            </a:r>
            <a:r>
              <a:rPr lang="ko-KR" altLang="en-US" sz="1600" dirty="0"/>
              <a:t> </a:t>
            </a:r>
            <a:r>
              <a:rPr lang="en-US" altLang="ko-KR" sz="1600" dirty="0"/>
              <a:t>21</a:t>
            </a:r>
            <a:r>
              <a:rPr lang="ko-KR" altLang="en-US" sz="1600" dirty="0"/>
              <a:t>조차 영화 리뷰와 뉴스를 개제하는 공간에 가까워 토론이 불가능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온라인상에서 영화에 대해 이야기하고 지지 할 수 있는 중심이 없어 의견이 모이거나 비교하기 힘듦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-&gt; </a:t>
            </a:r>
            <a:r>
              <a:rPr lang="ko-KR" altLang="en-US" sz="1600" dirty="0"/>
              <a:t>대부분 네이버 카페</a:t>
            </a:r>
            <a:r>
              <a:rPr lang="en-US" altLang="ko-KR" sz="1600" dirty="0"/>
              <a:t>, </a:t>
            </a:r>
            <a:r>
              <a:rPr lang="ko-KR" altLang="en-US" sz="1600" dirty="0"/>
              <a:t>인터넷 커뮤니티의 소규모 그룹 형태로 쪼개져 있음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		</a:t>
            </a:r>
          </a:p>
          <a:p>
            <a:pPr marL="0" indent="0">
              <a:buNone/>
            </a:pPr>
            <a:r>
              <a:rPr lang="en-US" altLang="ko-KR" sz="1600" dirty="0"/>
              <a:t>			</a:t>
            </a:r>
            <a:r>
              <a:rPr lang="ko-KR" altLang="en-US" sz="1600" dirty="0"/>
              <a:t>국내 서비스중인 </a:t>
            </a:r>
            <a:r>
              <a:rPr lang="ko-KR" altLang="en-US" sz="1600" dirty="0" err="1"/>
              <a:t>왓챠는</a:t>
            </a:r>
            <a:r>
              <a:rPr lang="ko-KR" altLang="en-US" sz="1600" dirty="0"/>
              <a:t> 영화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공급</a:t>
            </a:r>
            <a:r>
              <a:rPr lang="ko-KR" altLang="en-US" sz="1600" dirty="0"/>
              <a:t> 플랫폼이지만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리뷰</a:t>
            </a:r>
            <a:r>
              <a:rPr lang="ko-KR" altLang="en-US" sz="1600" dirty="0"/>
              <a:t> 플랫폼은 아니다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266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2. </a:t>
            </a:r>
            <a:r>
              <a:rPr lang="ko-KR" altLang="en-US" sz="2400" dirty="0"/>
              <a:t>고객 세그먼트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600" dirty="0"/>
              <a:t>영화를 좋아하며 인터넷과 </a:t>
            </a:r>
            <a:r>
              <a:rPr lang="ko-KR" altLang="en-US" sz="1600" dirty="0" err="1"/>
              <a:t>팬덤</a:t>
            </a:r>
            <a:r>
              <a:rPr lang="ko-KR" altLang="en-US" sz="1600" dirty="0"/>
              <a:t> 문화에 익숙한 </a:t>
            </a:r>
            <a:r>
              <a:rPr lang="en-US" altLang="ko-KR" sz="1600" dirty="0"/>
              <a:t>10~30</a:t>
            </a:r>
            <a:r>
              <a:rPr lang="ko-KR" altLang="en-US" sz="1600" dirty="0"/>
              <a:t>대</a:t>
            </a:r>
            <a:r>
              <a:rPr lang="en-US" altLang="ko-KR" sz="1600" dirty="0"/>
              <a:t>.</a:t>
            </a:r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090057"/>
            <a:ext cx="10493987" cy="398227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1935912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고객 세그먼트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D73424-E573-406D-92AA-F55CEEE94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96" y="2464823"/>
            <a:ext cx="4331422" cy="3054048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6096000" y="3149227"/>
            <a:ext cx="4682247" cy="2360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자신의 지지를 표현하기 위해 소비하는 것에 대한 거부감이 적은 청소년 층</a:t>
            </a: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 latinLnBrk="1">
              <a:buFont typeface="Wingdings" panose="05000000000000000000" pitchFamily="2" charset="2"/>
              <a:buChar char="u"/>
            </a:pPr>
            <a:r>
              <a:rPr lang="ko-KR" altLang="en-US" sz="1600" dirty="0"/>
              <a:t> 영화 리뷰 웹툰 </a:t>
            </a:r>
            <a:r>
              <a:rPr lang="en-US" altLang="ko-KR" sz="1600" dirty="0"/>
              <a:t>‘</a:t>
            </a:r>
            <a:r>
              <a:rPr lang="ko-KR" altLang="en-US" sz="1600" dirty="0"/>
              <a:t>부기영화</a:t>
            </a:r>
            <a:r>
              <a:rPr lang="en-US" altLang="ko-KR" sz="1600" dirty="0"/>
              <a:t>’ </a:t>
            </a:r>
            <a:r>
              <a:rPr lang="ko-KR" altLang="en-US" sz="1600" dirty="0"/>
              <a:t>단행본 </a:t>
            </a:r>
            <a:r>
              <a:rPr lang="ko-KR" altLang="en-US" sz="1600" dirty="0" err="1"/>
              <a:t>펀딩</a:t>
            </a:r>
            <a:r>
              <a:rPr lang="ko-KR" altLang="en-US" sz="1600" dirty="0"/>
              <a:t> 흥행</a:t>
            </a:r>
            <a:endParaRPr lang="en-US" altLang="ko-KR" sz="1600" dirty="0"/>
          </a:p>
          <a:p>
            <a:pPr marL="0" indent="0" latinLnBrk="1">
              <a:buNone/>
            </a:pPr>
            <a:r>
              <a:rPr lang="en-US" altLang="ko-KR" sz="1600" dirty="0"/>
              <a:t>-&gt;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 평가 시장은 충분히 형성될 수 있다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85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3. </a:t>
            </a:r>
            <a:r>
              <a:rPr lang="ko-KR" altLang="en-US" sz="2400" dirty="0"/>
              <a:t>가치 제안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en-US" altLang="ko-KR" sz="1600" dirty="0"/>
              <a:t>1) </a:t>
            </a:r>
            <a:r>
              <a:rPr lang="ko-KR" altLang="en-US" sz="1600" dirty="0"/>
              <a:t>영화에 대해 마음껏 이야기 하고 평하면서도</a:t>
            </a:r>
            <a:r>
              <a:rPr lang="en-US" altLang="ko-KR" sz="1600" dirty="0"/>
              <a:t>, </a:t>
            </a:r>
            <a:r>
              <a:rPr lang="ko-KR" altLang="en-US" sz="1600" dirty="0"/>
              <a:t>자신과 같은 의견을 가진 사람들과 뭉치고 교류 가능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2) </a:t>
            </a:r>
            <a:r>
              <a:rPr lang="ko-KR" altLang="en-US" sz="1600" dirty="0"/>
              <a:t>평론가나 유명인들에게 직접 지지를 보내거나</a:t>
            </a:r>
            <a:r>
              <a:rPr lang="en-US" altLang="ko-KR" sz="1600" dirty="0"/>
              <a:t>, </a:t>
            </a:r>
            <a:r>
              <a:rPr lang="ko-KR" altLang="en-US" sz="1600" dirty="0"/>
              <a:t>참여 하며 의사소통이 가능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3) </a:t>
            </a:r>
            <a:r>
              <a:rPr lang="ko-KR" altLang="en-US" sz="1600" dirty="0"/>
              <a:t>참여자인 나도 그에 못지않은 의견을 피력 할 수 있고 호응을 받을 수 있다</a:t>
            </a:r>
            <a:r>
              <a:rPr lang="en-US" altLang="ko-KR" sz="1600" dirty="0"/>
              <a:t>. </a:t>
            </a:r>
          </a:p>
          <a:p>
            <a:pPr marL="0" indent="0" latinLnBrk="1">
              <a:buNone/>
            </a:pP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714017"/>
            <a:ext cx="10493987" cy="3358310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553431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가치 제안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989814" y="3318061"/>
            <a:ext cx="6604184" cy="5005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1">
              <a:buNone/>
            </a:pPr>
            <a:r>
              <a:rPr lang="ko-KR" altLang="en-US" sz="1800" b="1" dirty="0"/>
              <a:t>이 모든 것을 랭킹과 재화로써 보상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증명 받을 수 있다</a:t>
            </a:r>
            <a:r>
              <a:rPr lang="en-US" altLang="ko-KR" sz="1800" b="1" dirty="0"/>
              <a:t>.</a:t>
            </a:r>
          </a:p>
          <a:p>
            <a:pPr algn="ctr" latinLnBrk="1">
              <a:buFont typeface="Wingdings" panose="05000000000000000000" pitchFamily="2" charset="2"/>
              <a:buChar char="u"/>
            </a:pPr>
            <a:endParaRPr lang="en-US" altLang="ko-KR" sz="18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C0185D-F434-4259-9ADB-748EDE248397}"/>
              </a:ext>
            </a:extLst>
          </p:cNvPr>
          <p:cNvGrpSpPr/>
          <p:nvPr/>
        </p:nvGrpSpPr>
        <p:grpSpPr>
          <a:xfrm>
            <a:off x="1128120" y="3874435"/>
            <a:ext cx="6675861" cy="1797066"/>
            <a:chOff x="1959391" y="3921935"/>
            <a:chExt cx="6675861" cy="179706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49CBCC2-1290-4118-92C4-66D8D2F4694B}"/>
                </a:ext>
              </a:extLst>
            </p:cNvPr>
            <p:cNvSpPr/>
            <p:nvPr/>
          </p:nvSpPr>
          <p:spPr>
            <a:xfrm>
              <a:off x="5787957" y="3973078"/>
              <a:ext cx="2847295" cy="1538196"/>
            </a:xfrm>
            <a:prstGeom prst="roundRect">
              <a:avLst/>
            </a:prstGeom>
            <a:solidFill>
              <a:srgbClr val="D8531E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/>
                <a:t>높은 랭킹과 보상</a:t>
              </a:r>
            </a:p>
          </p:txBody>
        </p:sp>
        <p:pic>
          <p:nvPicPr>
            <p:cNvPr id="10" name="그래픽 9" descr="동전 윤곽선">
              <a:extLst>
                <a:ext uri="{FF2B5EF4-FFF2-40B4-BE49-F238E27FC236}">
                  <a16:creationId xmlns:a16="http://schemas.microsoft.com/office/drawing/2014/main" id="{A1E52B3E-294B-4AD2-962C-F2BEE0BD6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05227" y="4502530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왕관 윤곽선">
              <a:extLst>
                <a:ext uri="{FF2B5EF4-FFF2-40B4-BE49-F238E27FC236}">
                  <a16:creationId xmlns:a16="http://schemas.microsoft.com/office/drawing/2014/main" id="{3E8F12DD-BF50-464C-B502-2A6C35D2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87746" y="4446908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별 등급 단색으로 채워진">
              <a:extLst>
                <a:ext uri="{FF2B5EF4-FFF2-40B4-BE49-F238E27FC236}">
                  <a16:creationId xmlns:a16="http://schemas.microsoft.com/office/drawing/2014/main" id="{2DBDA18D-91FB-4F04-8C69-CDFE68F1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9391" y="4309940"/>
              <a:ext cx="914400" cy="914400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B64A8E8-89DE-4837-B11F-DD15D1009C66}"/>
                </a:ext>
              </a:extLst>
            </p:cNvPr>
            <p:cNvSpPr/>
            <p:nvPr/>
          </p:nvSpPr>
          <p:spPr>
            <a:xfrm>
              <a:off x="3074851" y="3921935"/>
              <a:ext cx="1508417" cy="814893"/>
            </a:xfrm>
            <a:prstGeom prst="roundRect">
              <a:avLst/>
            </a:prstGeom>
            <a:solidFill>
              <a:srgbClr val="D8531E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‘</a:t>
              </a:r>
              <a:r>
                <a:rPr lang="ko-KR" altLang="en-US" dirty="0"/>
                <a:t>나</a:t>
              </a:r>
              <a:r>
                <a:rPr lang="en-US" altLang="ko-KR" dirty="0"/>
                <a:t>’</a:t>
              </a:r>
              <a:r>
                <a:rPr lang="ko-KR" altLang="en-US" dirty="0"/>
                <a:t>의 리뷰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2B8C90C-6D3F-4F9E-9377-3EBCA3449C31}"/>
                </a:ext>
              </a:extLst>
            </p:cNvPr>
            <p:cNvSpPr/>
            <p:nvPr/>
          </p:nvSpPr>
          <p:spPr>
            <a:xfrm>
              <a:off x="3074851" y="4904108"/>
              <a:ext cx="1508417" cy="814893"/>
            </a:xfrm>
            <a:prstGeom prst="roundRect">
              <a:avLst/>
            </a:prstGeom>
            <a:solidFill>
              <a:srgbClr val="D8531E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호응과 추천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73D44B5-0412-40FC-9DC5-322AD017DAE4}"/>
                </a:ext>
              </a:extLst>
            </p:cNvPr>
            <p:cNvCxnSpPr/>
            <p:nvPr/>
          </p:nvCxnSpPr>
          <p:spPr>
            <a:xfrm>
              <a:off x="4756826" y="4329381"/>
              <a:ext cx="875489" cy="407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DAFA13-3E68-44C3-9FC3-9CE4EE751B8A}"/>
                </a:ext>
              </a:extLst>
            </p:cNvPr>
            <p:cNvCxnSpPr/>
            <p:nvPr/>
          </p:nvCxnSpPr>
          <p:spPr>
            <a:xfrm flipV="1">
              <a:off x="4744159" y="4959730"/>
              <a:ext cx="858973" cy="351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9AB714B-5919-4D16-A023-62812CCC24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0005" y="3874435"/>
            <a:ext cx="2000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0E2F-86FA-4C83-9BEA-69B4F582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린 캔버스 </a:t>
            </a:r>
            <a:r>
              <a:rPr lang="en-US" altLang="ko-KR" dirty="0"/>
              <a:t>– </a:t>
            </a:r>
            <a:r>
              <a:rPr lang="en-US" altLang="ko-KR" sz="2400" dirty="0"/>
              <a:t>4. </a:t>
            </a:r>
            <a:r>
              <a:rPr lang="ko-KR" altLang="en-US" sz="2400" dirty="0"/>
              <a:t>솔루션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en-US" altLang="ko-KR" sz="1600" dirty="0"/>
              <a:t>1) </a:t>
            </a:r>
            <a:r>
              <a:rPr lang="ko-KR" altLang="en-US" sz="1600" dirty="0"/>
              <a:t>영화평론가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셀럽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유튜버</a:t>
            </a:r>
            <a:r>
              <a:rPr lang="ko-KR" altLang="en-US" sz="1600" dirty="0"/>
              <a:t> 등 대중과의 소통을 표방하는 컨텐츠 크리에이터 섭외</a:t>
            </a:r>
            <a:r>
              <a:rPr lang="en-US" altLang="ko-KR" sz="1600" dirty="0"/>
              <a:t>.</a:t>
            </a:r>
          </a:p>
          <a:p>
            <a:pPr marL="0" indent="0" latinLnBrk="1">
              <a:buNone/>
            </a:pPr>
            <a:r>
              <a:rPr lang="en-US" altLang="ko-KR" sz="1600" dirty="0"/>
              <a:t>2) </a:t>
            </a:r>
            <a:r>
              <a:rPr lang="ko-KR" altLang="en-US" sz="1600" dirty="0"/>
              <a:t>영화 그 자체에 목표를 두는게 아니라 영화 리뷰와 토론에 집중한 점을 홍보하여 타겟층에게 어필</a:t>
            </a:r>
            <a:endParaRPr lang="en-US" altLang="ko-KR" sz="1600" dirty="0"/>
          </a:p>
        </p:txBody>
      </p:sp>
      <p:sp>
        <p:nvSpPr>
          <p:cNvPr id="5" name="모서리가 둥근 직사각형 26">
            <a:extLst>
              <a:ext uri="{FF2B5EF4-FFF2-40B4-BE49-F238E27FC236}">
                <a16:creationId xmlns:a16="http://schemas.microsoft.com/office/drawing/2014/main" id="{2D3CEFA4-737F-4738-865D-11A83136EFF2}"/>
              </a:ext>
            </a:extLst>
          </p:cNvPr>
          <p:cNvSpPr/>
          <p:nvPr/>
        </p:nvSpPr>
        <p:spPr>
          <a:xfrm>
            <a:off x="789708" y="2327564"/>
            <a:ext cx="10493987" cy="3744763"/>
          </a:xfrm>
          <a:prstGeom prst="roundRect">
            <a:avLst>
              <a:gd name="adj" fmla="val 5987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DA10D-CE8C-46C4-974E-A855DFDD25FE}"/>
              </a:ext>
            </a:extLst>
          </p:cNvPr>
          <p:cNvSpPr/>
          <p:nvPr/>
        </p:nvSpPr>
        <p:spPr>
          <a:xfrm>
            <a:off x="1025439" y="2185297"/>
            <a:ext cx="2440968" cy="31515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ko-KR" altLang="en-US" sz="1200" b="1" dirty="0">
                <a:solidFill>
                  <a:srgbClr val="FFFFFF"/>
                </a:solidFill>
              </a:rPr>
              <a:t>솔루션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22BC754-54C1-400A-96F3-E4201AC99D65}"/>
              </a:ext>
            </a:extLst>
          </p:cNvPr>
          <p:cNvSpPr txBox="1">
            <a:spLocks/>
          </p:cNvSpPr>
          <p:nvPr/>
        </p:nvSpPr>
        <p:spPr>
          <a:xfrm>
            <a:off x="1239152" y="2790973"/>
            <a:ext cx="10163140" cy="2555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 대중적 인지도가 있는 영화평론가</a:t>
            </a:r>
            <a:r>
              <a:rPr lang="en-US" altLang="ko-KR" sz="1600" dirty="0"/>
              <a:t>, </a:t>
            </a:r>
            <a:r>
              <a:rPr lang="ko-KR" altLang="en-US" sz="1600" dirty="0"/>
              <a:t>평소 영화에 관심과 조예가 깊은 연예인 등 </a:t>
            </a:r>
            <a:r>
              <a:rPr lang="ko-KR" altLang="en-US" sz="1600" dirty="0" err="1"/>
              <a:t>셀럽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유튜버</a:t>
            </a:r>
            <a:r>
              <a:rPr lang="ko-KR" altLang="en-US" sz="1600" dirty="0"/>
              <a:t> 등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대중과의 소통과 함께 놂을 추구하는 컨텐츠 </a:t>
            </a:r>
            <a:r>
              <a:rPr lang="ko-KR" altLang="en-US" sz="1600" dirty="0" err="1"/>
              <a:t>크리에이터들</a:t>
            </a:r>
            <a:r>
              <a:rPr lang="ko-KR" altLang="en-US" sz="1600" dirty="0"/>
              <a:t> 섭외</a:t>
            </a:r>
            <a:r>
              <a:rPr lang="en-US" altLang="ko-KR" sz="1600" dirty="0"/>
              <a:t>, </a:t>
            </a:r>
            <a:r>
              <a:rPr lang="ko-KR" altLang="en-US" sz="1600" dirty="0"/>
              <a:t>커뮤니티 형성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 err="1"/>
              <a:t>메타크리틱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로튼토마토</a:t>
            </a:r>
            <a:r>
              <a:rPr lang="ko-KR" altLang="en-US" sz="1600" dirty="0"/>
              <a:t> 등 영화의 리뷰 뿐 아니라 </a:t>
            </a:r>
            <a:r>
              <a:rPr lang="en-US" altLang="ko-KR" sz="1600" dirty="0"/>
              <a:t>‘</a:t>
            </a:r>
            <a:r>
              <a:rPr lang="ko-KR" altLang="en-US" sz="1600" dirty="0"/>
              <a:t>영화의 지지</a:t>
            </a:r>
            <a:r>
              <a:rPr lang="en-US" altLang="ko-KR" sz="1600" dirty="0"/>
              <a:t>’</a:t>
            </a:r>
            <a:r>
              <a:rPr lang="ko-KR" altLang="en-US" sz="1600" dirty="0"/>
              <a:t>를 넘어선 </a:t>
            </a:r>
            <a:r>
              <a:rPr lang="en-US" altLang="ko-KR" sz="1600" dirty="0"/>
              <a:t>‘</a:t>
            </a:r>
            <a:r>
              <a:rPr lang="ko-KR" altLang="en-US" sz="1600" dirty="0"/>
              <a:t>영화 리뷰의 지지</a:t>
            </a:r>
            <a:r>
              <a:rPr lang="en-US" altLang="ko-KR" sz="1600" dirty="0"/>
              <a:t>’</a:t>
            </a:r>
            <a:r>
              <a:rPr lang="ko-KR" altLang="en-US" sz="1600" dirty="0"/>
              <a:t>를 표현하기 위한 공간으로 디자인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포커싱</a:t>
            </a:r>
            <a:r>
              <a:rPr lang="en-US" altLang="ko-KR" sz="1600" dirty="0"/>
              <a:t>.</a:t>
            </a:r>
          </a:p>
          <a:p>
            <a:pPr>
              <a:buFont typeface="Wingdings" panose="05000000000000000000" pitchFamily="2" charset="2"/>
              <a:buChar char="u"/>
            </a:pPr>
            <a:endParaRPr lang="en-US" altLang="ko-KR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600" dirty="0"/>
              <a:t> 남의 리뷰</a:t>
            </a:r>
            <a:r>
              <a:rPr lang="en-US" altLang="ko-KR" sz="1600" dirty="0"/>
              <a:t>/</a:t>
            </a:r>
            <a:r>
              <a:rPr lang="ko-KR" altLang="en-US" sz="1600" dirty="0"/>
              <a:t>평가를 보는 것을 넘어 여러가지 방식으로 참여 할 수 있는 길을 열어 참여욕구 자극</a:t>
            </a:r>
            <a:r>
              <a:rPr lang="en-US" altLang="ko-KR" sz="1600" dirty="0"/>
              <a:t>, </a:t>
            </a:r>
            <a:r>
              <a:rPr lang="ko-KR" altLang="en-US" sz="1600" dirty="0"/>
              <a:t>해소 유도</a:t>
            </a:r>
            <a:r>
              <a:rPr lang="en-US" altLang="ko-KR" sz="1600" dirty="0"/>
              <a:t>.</a:t>
            </a:r>
          </a:p>
          <a:p>
            <a:pPr latinLnBrk="1">
              <a:buFont typeface="Wingdings" panose="05000000000000000000" pitchFamily="2" charset="2"/>
              <a:buChar char="u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0579892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3174</TotalTime>
  <Words>5320</Words>
  <Application>Microsoft Office PowerPoint</Application>
  <PresentationFormat>와이드스크린</PresentationFormat>
  <Paragraphs>771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맑은 고딕</vt:lpstr>
      <vt:lpstr>Arial</vt:lpstr>
      <vt:lpstr>Avenir Next LT Pro</vt:lpstr>
      <vt:lpstr>Bahnschrift Light</vt:lpstr>
      <vt:lpstr>Calibri</vt:lpstr>
      <vt:lpstr>Source Sans Pro</vt:lpstr>
      <vt:lpstr>Wingdings</vt:lpstr>
      <vt:lpstr>AccentBoxVTI</vt:lpstr>
      <vt:lpstr>Final Project -Movie Curators-</vt:lpstr>
      <vt:lpstr>PowerPoint 프레젠테이션</vt:lpstr>
      <vt:lpstr>1. 프로젝트 배경</vt:lpstr>
      <vt:lpstr>1-2. 비즈니스 모델 : 린 캔버스</vt:lpstr>
      <vt:lpstr>1-2. 비즈니스 모델 : 린 캔버스</vt:lpstr>
      <vt:lpstr>1-2. 린 캔버스 – 1. 문제</vt:lpstr>
      <vt:lpstr>1-2. 린 캔버스 – 2. 고객 세그먼트</vt:lpstr>
      <vt:lpstr>1-2. 린 캔버스 – 3. 가치 제안</vt:lpstr>
      <vt:lpstr>1-2. 린 캔버스 – 4. 솔루션</vt:lpstr>
      <vt:lpstr>1-2. 린 캔버스 – 5. 채널</vt:lpstr>
      <vt:lpstr>1-2. 린 캔버스 – 6. 수익 흐름</vt:lpstr>
      <vt:lpstr>1-2. 린 캔버스 – 시장성</vt:lpstr>
      <vt:lpstr>1-2. 린 캔버스 – 7. 비용 구조</vt:lpstr>
      <vt:lpstr>1-2. 린 캔버스 – 8. 핵심지표</vt:lpstr>
      <vt:lpstr>1-2. 린 캔버스 – 9. 경쟁우위</vt:lpstr>
      <vt:lpstr>1-2. 린 캔버스 – 결론 : 우리 프로젝트가 추구하는 방향</vt:lpstr>
      <vt:lpstr>1-3. 프로젝트 기본 수행일정 (Vue + Django Rest Framework)</vt:lpstr>
      <vt:lpstr>1-3. 프로젝트 고도화 수행일정 (Vue + Spring + Django R.F.)</vt:lpstr>
      <vt:lpstr>2. 프론트 프레임 워크 개요</vt:lpstr>
      <vt:lpstr>2. Vue 컴포넌트 구조(상위)</vt:lpstr>
      <vt:lpstr>2. NavBar.vue</vt:lpstr>
      <vt:lpstr>2. Home.vue(/)</vt:lpstr>
      <vt:lpstr>2. Home-HomeReferenceMovie.vue</vt:lpstr>
      <vt:lpstr>2. Home-HomeReferenceCurator.vue</vt:lpstr>
      <vt:lpstr>2. Home-HomeReferenceExtra.vue</vt:lpstr>
      <vt:lpstr>2. MovieList.vue (/movielist)</vt:lpstr>
      <vt:lpstr>2. 검색기능</vt:lpstr>
      <vt:lpstr>2. Search.vue (/movie)</vt:lpstr>
      <vt:lpstr>2. Curator.vue (/curator)</vt:lpstr>
      <vt:lpstr>2. SignUp.vue (/accounts/signup)</vt:lpstr>
      <vt:lpstr>2. Login.vue (/accounts/login)</vt:lpstr>
      <vt:lpstr>2. ArticleDetail.vue (/article/:id)</vt:lpstr>
      <vt:lpstr>2. ArticleDetail.vue – 좋아요 &amp; 후원하기</vt:lpstr>
      <vt:lpstr>2. MovieDetailInfo.vue (/movie/:id)</vt:lpstr>
      <vt:lpstr>2. Movie-MovieDetailRecommend.vue</vt:lpstr>
      <vt:lpstr>2. Movie-MovieDetailArticleForm.vue</vt:lpstr>
      <vt:lpstr>2. Profile-ProfileInfo.vue</vt:lpstr>
      <vt:lpstr>2. Profile-ProfileCuratorList.vue</vt:lpstr>
      <vt:lpstr>2. Profile-ProfileArticleList.vue</vt:lpstr>
      <vt:lpstr>3. 백 프레임 워크 개요</vt:lpstr>
      <vt:lpstr>3. 프로젝트 특이 사항(컨셉) – Spring vs Django</vt:lpstr>
      <vt:lpstr>3. ERD (1)</vt:lpstr>
      <vt:lpstr>3. ERD (2)</vt:lpstr>
      <vt:lpstr>3. 주요 앱 기능 - accounts </vt:lpstr>
      <vt:lpstr>3. 주요 앱 기능 – movies(1) </vt:lpstr>
      <vt:lpstr>3. 주요 앱 기능 – movies(2) </vt:lpstr>
      <vt:lpstr>4. 영화 추천 알고리즘 – 빅데이터 머신러닝 개요</vt:lpstr>
      <vt:lpstr>4. 영화 추천 알고리즘 – 인구통계학적 필터링</vt:lpstr>
      <vt:lpstr>4. 영화 추천 알고리즘 – 컨텐츠 기반 필터링</vt:lpstr>
      <vt:lpstr>4. 영화 추천 알고리즘 – 줄거리 기반 추천</vt:lpstr>
      <vt:lpstr>5. 마무리 – 결론</vt:lpstr>
      <vt:lpstr>5. 마무리 – 기술 스택</vt:lpstr>
      <vt:lpstr>기타. 최종 산출물 리스트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AccentBox(강조 상자)</dc:title>
  <dc:creator>kang mingu</dc:creator>
  <cp:lastModifiedBy>kang mingu</cp:lastModifiedBy>
  <cp:revision>159</cp:revision>
  <dcterms:created xsi:type="dcterms:W3CDTF">2021-11-14T05:11:58Z</dcterms:created>
  <dcterms:modified xsi:type="dcterms:W3CDTF">2021-12-25T07:55:26Z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